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Lst>
  <p:notesMasterIdLst>
    <p:notesMasterId r:id="rId32"/>
  </p:notesMasterIdLst>
  <p:handoutMasterIdLst>
    <p:handoutMasterId r:id="rId33"/>
  </p:handoutMasterIdLst>
  <p:sldIdLst>
    <p:sldId id="324" r:id="rId3"/>
    <p:sldId id="351" r:id="rId4"/>
    <p:sldId id="352" r:id="rId5"/>
    <p:sldId id="381" r:id="rId6"/>
    <p:sldId id="354" r:id="rId7"/>
    <p:sldId id="357" r:id="rId8"/>
    <p:sldId id="358" r:id="rId9"/>
    <p:sldId id="359" r:id="rId10"/>
    <p:sldId id="360" r:id="rId11"/>
    <p:sldId id="362" r:id="rId12"/>
    <p:sldId id="363" r:id="rId13"/>
    <p:sldId id="364" r:id="rId14"/>
    <p:sldId id="365" r:id="rId15"/>
    <p:sldId id="366" r:id="rId16"/>
    <p:sldId id="369" r:id="rId17"/>
    <p:sldId id="367" r:id="rId18"/>
    <p:sldId id="368" r:id="rId19"/>
    <p:sldId id="370" r:id="rId20"/>
    <p:sldId id="371" r:id="rId21"/>
    <p:sldId id="372" r:id="rId22"/>
    <p:sldId id="373" r:id="rId23"/>
    <p:sldId id="374" r:id="rId24"/>
    <p:sldId id="375" r:id="rId25"/>
    <p:sldId id="376" r:id="rId26"/>
    <p:sldId id="377" r:id="rId27"/>
    <p:sldId id="380" r:id="rId28"/>
    <p:sldId id="379" r:id="rId29"/>
    <p:sldId id="353" r:id="rId30"/>
    <p:sldId id="348" r:id="rId31"/>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87304" autoAdjust="0"/>
  </p:normalViewPr>
  <p:slideViewPr>
    <p:cSldViewPr>
      <p:cViewPr varScale="1">
        <p:scale>
          <a:sx n="57" d="100"/>
          <a:sy n="57" d="100"/>
        </p:scale>
        <p:origin x="180" y="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09/09/2021</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09/09/2021</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cdc057c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cdc057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latin typeface="Times New Roman"/>
                <a:ea typeface="Times New Roman"/>
                <a:cs typeface="Times New Roman"/>
                <a:sym typeface="Times New Roman"/>
              </a:rPr>
              <a:t>Gare Montparnasse, 1895</a:t>
            </a:r>
            <a:endParaRPr sz="1200">
              <a:latin typeface="Times New Roman"/>
              <a:ea typeface="Times New Roman"/>
              <a:cs typeface="Times New Roman"/>
              <a:sym typeface="Times New Roman"/>
            </a:endParaRPr>
          </a:p>
          <a:p>
            <a:pPr marL="0" lvl="0" indent="0" algn="l" rtl="0">
              <a:lnSpc>
                <a:spcPct val="115000"/>
              </a:lnSpc>
              <a:spcBef>
                <a:spcPts val="400"/>
              </a:spcBef>
              <a:spcAft>
                <a:spcPts val="0"/>
              </a:spcAft>
              <a:buNone/>
            </a:pPr>
            <a:r>
              <a:rPr lang="en" sz="1200">
                <a:latin typeface="Times New Roman"/>
                <a:ea typeface="Times New Roman"/>
                <a:cs typeface="Times New Roman"/>
                <a:sym typeface="Times New Roman"/>
              </a:rPr>
              <a:t>The Montparnasse derailment occurred at 16:00 on 22 October 1895 when the Granville–Paris Express overran the buffer stop at its Gare Montparnasse terminus. With the train several minutes late and the driver trying to make up for lost time, it entered the station too fast and the train air brake failed to stop it. After running through the buffer stop, the train crossed the station concourse and crashed through the station wall; the locomotive fell onto the Place de Rennes below, where it stood on its nose. A woman in the street below was killed by falling masonry.</a:t>
            </a:r>
            <a:endParaRPr sz="1200">
              <a:latin typeface="Times New Roman"/>
              <a:ea typeface="Times New Roman"/>
              <a:cs typeface="Times New Roman"/>
              <a:sym typeface="Times New Roman"/>
            </a:endParaRPr>
          </a:p>
        </p:txBody>
      </p:sp>
    </p:spTree>
    <p:extLst>
      <p:ext uri="{BB962C8B-B14F-4D97-AF65-F5344CB8AC3E}">
        <p14:creationId xmlns:p14="http://schemas.microsoft.com/office/powerpoint/2010/main" val="3242452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90b515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90b515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48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3022fb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3022fb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045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3022fb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3022fb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218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3022fb5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3022fb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2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43022fb5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43022fb5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3022fb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3022fb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451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43022fb5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43022fb5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554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3022fb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3022fb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0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43022fb5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43022fb5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815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43022fb5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43022fb5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cdc057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cdc057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576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43022fb5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43022fb5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29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3022fb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3022fb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68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3cdc057c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3cdc057c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55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3cdc057c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3cdc057c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Playboy and Wired News, we know that in the early Seventies Lenna's Playboy centerfold was scanned in by an unknown researcher at the University of Southern California to use as a test image for digital image compression research. Since that time, images of the Playmate have been used as the industry standard for testing ways in which pictures can be manipulated and transmitted electronically. Over the past 25 years, no image has been more important in the history of imaging and electronic communications, and today the mysterious Lenna is considered the First Lady of the Internet.</a:t>
            </a:r>
            <a:endParaRPr/>
          </a:p>
        </p:txBody>
      </p:sp>
    </p:spTree>
    <p:extLst>
      <p:ext uri="{BB962C8B-B14F-4D97-AF65-F5344CB8AC3E}">
        <p14:creationId xmlns:p14="http://schemas.microsoft.com/office/powerpoint/2010/main" val="237973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f90b51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f90b515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79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f90b5158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f90b5158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10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f90b5158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f90b5158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https://www.youtube.com/watch?v=fLQtssJDMMc</a:t>
            </a:r>
            <a:endParaRPr/>
          </a:p>
        </p:txBody>
      </p:sp>
    </p:spTree>
    <p:extLst>
      <p:ext uri="{BB962C8B-B14F-4D97-AF65-F5344CB8AC3E}">
        <p14:creationId xmlns:p14="http://schemas.microsoft.com/office/powerpoint/2010/main" val="206889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f90b5158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f90b5158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08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f90b5158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f90b5158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315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3586" name="Picture 514" descr="http://www.liputan1.com/wp-content/uploads/2016/02/Universitas-BudiLuhur.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7054" y="588464"/>
            <a:ext cx="2840513" cy="18034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3"/>
          <a:stretch>
            <a:fillRect/>
          </a:stretch>
        </p:blipFill>
        <p:spPr>
          <a:xfrm>
            <a:off x="3048000" y="0"/>
            <a:ext cx="9144000" cy="3124199"/>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629200" y="2558767"/>
            <a:ext cx="10962800" cy="36136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23187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9/9/2021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Tree>
    <p:extLst>
      <p:ext uri="{BB962C8B-B14F-4D97-AF65-F5344CB8AC3E}">
        <p14:creationId xmlns:p14="http://schemas.microsoft.com/office/powerpoint/2010/main" val="3520618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6"/>
          <a:stretch>
            <a:fillRect/>
          </a:stretch>
        </p:blipFill>
        <p:spPr>
          <a:xfrm>
            <a:off x="859553" y="-1"/>
            <a:ext cx="2892435" cy="731839"/>
          </a:xfrm>
          <a:prstGeom prst="rect">
            <a:avLst/>
          </a:prstGeom>
        </p:spPr>
      </p:pic>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graphicFrame>
        <p:nvGraphicFramePr>
          <p:cNvPr id="1095" name="Object 71"/>
          <p:cNvGraphicFramePr>
            <a:graphicFrameLocks noChangeAspect="1"/>
          </p:cNvGraphicFramePr>
          <p:nvPr>
            <p:extLst>
              <p:ext uri="{D42A27DB-BD31-4B8C-83A1-F6EECF244321}">
                <p14:modId xmlns:p14="http://schemas.microsoft.com/office/powerpoint/2010/main" val="2717547933"/>
              </p:ext>
            </p:extLst>
          </p:nvPr>
        </p:nvGraphicFramePr>
        <p:xfrm>
          <a:off x="3791744" y="0"/>
          <a:ext cx="2743200" cy="685800"/>
        </p:xfrm>
        <a:graphic>
          <a:graphicData uri="http://schemas.openxmlformats.org/presentationml/2006/ole">
            <mc:AlternateContent xmlns:mc="http://schemas.openxmlformats.org/markup-compatibility/2006">
              <mc:Choice xmlns:v="urn:schemas-microsoft-com:vml" Requires="v">
                <p:oleObj spid="_x0000_s1413" name="Image" r:id="rId17" imgW="4330159" imgH="6146032" progId="">
                  <p:embed/>
                </p:oleObj>
              </mc:Choice>
              <mc:Fallback>
                <p:oleObj name="Image" r:id="rId17" imgW="4330159" imgH="6146032" progId="">
                  <p:embed/>
                  <p:pic>
                    <p:nvPicPr>
                      <p:cNvPr id="0" name="Picture 71"/>
                      <p:cNvPicPr>
                        <a:picLocks noChangeAspect="1" noChangeArrowheads="1"/>
                      </p:cNvPicPr>
                      <p:nvPr/>
                    </p:nvPicPr>
                    <p:blipFill>
                      <a:blip r:embed="rId18">
                        <a:extLst>
                          <a:ext uri="{28A0092B-C50C-407E-A947-70E740481C1C}">
                            <a14:useLocalDpi xmlns:a14="http://schemas.microsoft.com/office/drawing/2010/main" val="0"/>
                          </a:ext>
                        </a:extLst>
                      </a:blip>
                      <a:srcRect t="29179" b="45369"/>
                      <a:stretch>
                        <a:fillRect/>
                      </a:stretch>
                    </p:blipFill>
                    <p:spPr bwMode="auto">
                      <a:xfrm>
                        <a:off x="3791744" y="0"/>
                        <a:ext cx="2743200" cy="685800"/>
                      </a:xfrm>
                      <a:prstGeom prst="rect">
                        <a:avLst/>
                      </a:prstGeom>
                      <a:noFill/>
                      <a:ln>
                        <a:noFill/>
                      </a:ln>
                      <a:effectLst/>
                      <a:extLst>
                        <a:ext uri="{909E8E84-426E-40DD-AFC4-6F175D3DCCD1}">
                          <a14:hiddenFill xmlns:a14="http://schemas.microsoft.com/office/drawing/2010/main">
                            <a:solidFill>
                              <a:srgbClr val="77B7E7"/>
                            </a:solidFill>
                          </a14:hiddenFill>
                        </a:ext>
                        <a:ext uri="{91240B29-F687-4F45-9708-019B960494DF}">
                          <a14:hiddenLine xmlns:a14="http://schemas.microsoft.com/office/drawing/2010/main" w="9525">
                            <a:solidFill>
                              <a:srgbClr val="17347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9"/>
          <a:srcRect/>
          <a:stretch>
            <a:fillRect/>
          </a:stretch>
        </p:blipFill>
        <p:spPr bwMode="auto">
          <a:xfrm>
            <a:off x="6572251" y="-9525"/>
            <a:ext cx="2781300" cy="708025"/>
          </a:xfrm>
          <a:prstGeom prst="rect">
            <a:avLst/>
          </a:prstGeom>
          <a:noFill/>
        </p:spPr>
      </p:pic>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chemeClr val="tx1"/>
                </a:solidFill>
                <a:effectLst/>
              </a:rPr>
              <a:t>FAKULTAS </a:t>
            </a:r>
          </a:p>
          <a:p>
            <a:pPr algn="ctr"/>
            <a:r>
              <a:rPr lang="id-ID" sz="1500" kern="0" dirty="0" smtClean="0">
                <a:solidFill>
                  <a:schemeClr val="tx1"/>
                </a:solidFill>
                <a:effectLst/>
              </a:rPr>
              <a:t>TEKNOLOGI</a:t>
            </a:r>
            <a:r>
              <a:rPr lang="id-ID" sz="1500" kern="0" baseline="0" dirty="0" smtClean="0">
                <a:solidFill>
                  <a:schemeClr val="tx1"/>
                </a:solidFill>
                <a:effectLst/>
              </a:rPr>
              <a:t> INFORMASI</a:t>
            </a:r>
            <a:endParaRPr lang="en-AU" sz="1500" kern="0" dirty="0" smtClean="0">
              <a:solidFill>
                <a:schemeClr val="tx1"/>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1" r:id="rId13"/>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just" rtl="0" eaLnBrk="1" fontAlgn="base" hangingPunct="1">
        <a:spcBef>
          <a:spcPct val="20000"/>
        </a:spcBef>
        <a:spcAft>
          <a:spcPct val="0"/>
        </a:spcAft>
        <a:buClr>
          <a:srgbClr val="002060"/>
        </a:buClr>
        <a:buFont typeface="Wingdings" pitchFamily="2" charset="2"/>
        <a:buChar char="q"/>
        <a:defRPr sz="2800" b="1">
          <a:solidFill>
            <a:srgbClr val="000000"/>
          </a:solidFill>
          <a:latin typeface="Calibri" panose="020F0502020204030204" pitchFamily="34" charset="0"/>
          <a:ea typeface="+mn-ea"/>
          <a:cs typeface="Calibri" panose="020F0502020204030204" pitchFamily="34" charset="0"/>
        </a:defRPr>
      </a:lvl1pPr>
      <a:lvl2pPr marL="742950" indent="-285750" algn="just" rtl="0" eaLnBrk="1" fontAlgn="base" hangingPunct="1">
        <a:spcBef>
          <a:spcPct val="20000"/>
        </a:spcBef>
        <a:spcAft>
          <a:spcPct val="0"/>
        </a:spcAft>
        <a:buClr>
          <a:srgbClr val="002060"/>
        </a:buClr>
        <a:buFont typeface="Courier New" panose="02070309020205020404" pitchFamily="49" charset="0"/>
        <a:buChar char="o"/>
        <a:defRPr sz="2400">
          <a:solidFill>
            <a:srgbClr val="000000"/>
          </a:solidFill>
          <a:latin typeface="Calibri" panose="020F0502020204030204" pitchFamily="34" charset="0"/>
          <a:cs typeface="Calibri" panose="020F0502020204030204" pitchFamily="34" charset="0"/>
        </a:defRPr>
      </a:lvl2pPr>
      <a:lvl3pPr marL="1143000" indent="-228600" algn="just" rtl="0" eaLnBrk="1" fontAlgn="base" hangingPunct="1">
        <a:spcBef>
          <a:spcPct val="20000"/>
        </a:spcBef>
        <a:spcAft>
          <a:spcPct val="0"/>
        </a:spcAft>
        <a:buClr>
          <a:srgbClr val="002060"/>
        </a:buClr>
        <a:buFont typeface="Wingdings" panose="05000000000000000000" pitchFamily="2" charset="2"/>
        <a:buChar char="§"/>
        <a:defRPr sz="2200">
          <a:solidFill>
            <a:srgbClr val="000000"/>
          </a:solidFill>
          <a:latin typeface="Calibri" panose="020F0502020204030204" pitchFamily="34" charset="0"/>
          <a:cs typeface="Calibri" panose="020F0502020204030204" pitchFamily="34" charset="0"/>
        </a:defRPr>
      </a:lvl3pPr>
      <a:lvl4pPr marL="1600200" indent="-228600" algn="just" rtl="0" eaLnBrk="1" fontAlgn="base" hangingPunct="1">
        <a:spcBef>
          <a:spcPct val="20000"/>
        </a:spcBef>
        <a:spcAft>
          <a:spcPct val="0"/>
        </a:spcAft>
        <a:buClr>
          <a:srgbClr val="002060"/>
        </a:buClr>
        <a:buFont typeface="Wingdings" panose="05000000000000000000" pitchFamily="2" charset="2"/>
        <a:buChar char="ü"/>
        <a:defRPr sz="2000">
          <a:solidFill>
            <a:srgbClr val="000000"/>
          </a:solidFill>
          <a:latin typeface="Calibri" panose="020F0502020204030204" pitchFamily="34" charset="0"/>
          <a:cs typeface="Calibri" panose="020F0502020204030204" pitchFamily="34" charset="0"/>
        </a:defRPr>
      </a:lvl4pPr>
      <a:lvl5pPr marL="2057400" indent="-228600" algn="just" rtl="0" eaLnBrk="1" fontAlgn="base" hangingPunct="1">
        <a:spcBef>
          <a:spcPct val="20000"/>
        </a:spcBef>
        <a:spcAft>
          <a:spcPct val="0"/>
        </a:spcAft>
        <a:buClr>
          <a:srgbClr val="002060"/>
        </a:buClr>
        <a:buFont typeface="Wingdings" panose="05000000000000000000" pitchFamily="2" charset="2"/>
        <a:buChar char="Ø"/>
        <a:defRPr sz="2000">
          <a:solidFill>
            <a:srgbClr val="000000"/>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9/9/2021</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youtube.com/watch?v=fLQtssJDMMc"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youtube.com/watch?v=QuKluy7NAvE" TargetMode="External"/><Relationship Id="rId4" Type="http://schemas.openxmlformats.org/officeDocument/2006/relationships/hyperlink" Target="http://grail.cs.washington.edu/aging/Aging_CVPR14.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engadget.com/2015/06/03/baidu-imagenet-ai-supercomputer-test/" TargetMode="External"/><Relationship Id="rId5" Type="http://schemas.openxmlformats.org/officeDocument/2006/relationships/hyperlink" Target="http://googleresearch.blogspot.com/2014/09/building-deeper-understanding-of-images.html" TargetMode="External"/><Relationship Id="rId4" Type="http://schemas.openxmlformats.org/officeDocument/2006/relationships/hyperlink" Target="http://bits.blogs.nytimes.com/2014/08/18/computer-eyesight-gets-a-lot-more-accurat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thesai.org/Downloads/Volume9No6/Paper_25-Movement_Direction_Estimation_on_Video.pdf" TargetMode="External"/><Relationship Id="rId7" Type="http://schemas.openxmlformats.org/officeDocument/2006/relationships/hyperlink" Target="http://achmatim.net/download/6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ieeexplore.ieee.org/document/7873834/" TargetMode="External"/><Relationship Id="rId5" Type="http://schemas.openxmlformats.org/officeDocument/2006/relationships/hyperlink" Target="http://achmatim.net/download/71" TargetMode="External"/><Relationship Id="rId4" Type="http://schemas.openxmlformats.org/officeDocument/2006/relationships/hyperlink" Target="http://achmatim.net/download/7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jpg"/><Relationship Id="rId16" Type="http://schemas.openxmlformats.org/officeDocument/2006/relationships/image" Target="../media/image45.png"/><Relationship Id="rId1" Type="http://schemas.openxmlformats.org/officeDocument/2006/relationships/slideLayout" Target="../slideLayouts/slideLayout2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ee.cityu.edu.hk/~lmpo/lenna/Lenna97.html"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983432" y="4293096"/>
            <a:ext cx="10363200" cy="1872208"/>
          </a:xfrm>
        </p:spPr>
        <p:txBody>
          <a:bodyPr/>
          <a:lstStyle/>
          <a:p>
            <a:r>
              <a:rPr lang="en-ID" sz="6000" b="1" smtClean="0">
                <a:latin typeface="+mj-lt"/>
              </a:rPr>
              <a:t>PENGOLAHAN CITRA DIGITAL</a:t>
            </a:r>
            <a:endParaRPr lang="id-ID" sz="6000" b="1" dirty="0" smtClean="0">
              <a:latin typeface="+mj-lt"/>
            </a:endParaRPr>
          </a:p>
          <a:p>
            <a:r>
              <a:rPr lang="id-ID" sz="4000" b="1" smtClean="0">
                <a:latin typeface="+mj-lt"/>
              </a:rPr>
              <a:t>[ </a:t>
            </a:r>
            <a:r>
              <a:rPr lang="en-ID" sz="4000" b="1" smtClean="0">
                <a:latin typeface="+mj-lt"/>
              </a:rPr>
              <a:t>PG176</a:t>
            </a:r>
            <a:r>
              <a:rPr lang="id-ID" sz="4000" b="1" smtClean="0">
                <a:latin typeface="+mj-lt"/>
              </a:rPr>
              <a:t>/ </a:t>
            </a:r>
            <a:r>
              <a:rPr lang="en-ID" sz="4000" b="1" smtClean="0">
                <a:latin typeface="+mj-lt"/>
              </a:rPr>
              <a:t>3</a:t>
            </a:r>
            <a:r>
              <a:rPr lang="id-ID" sz="4000" b="1" smtClean="0">
                <a:latin typeface="+mj-lt"/>
              </a:rPr>
              <a:t> </a:t>
            </a:r>
            <a:r>
              <a:rPr lang="id-ID" sz="4000" b="1" dirty="0" smtClean="0">
                <a:latin typeface="+mj-lt"/>
              </a:rPr>
              <a:t>SKS ]</a:t>
            </a:r>
            <a:endParaRPr lang="id-ID" sz="4000" b="1" dirty="0">
              <a:latin typeface="+mj-lt"/>
            </a:endParaRPr>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smtClean="0"/>
              <a:t>Implementasi PCD: Pengenalan </a:t>
            </a:r>
            <a:r>
              <a:rPr lang="en"/>
              <a:t>Pola</a:t>
            </a:r>
            <a:endParaRPr/>
          </a:p>
        </p:txBody>
      </p:sp>
      <p:pic>
        <p:nvPicPr>
          <p:cNvPr id="117" name="Google Shape;117;p20"/>
          <p:cNvPicPr preferRelativeResize="0"/>
          <p:nvPr/>
        </p:nvPicPr>
        <p:blipFill>
          <a:blip r:embed="rId3">
            <a:alphaModFix/>
          </a:blip>
          <a:stretch>
            <a:fillRect/>
          </a:stretch>
        </p:blipFill>
        <p:spPr>
          <a:xfrm>
            <a:off x="1775520" y="1550456"/>
            <a:ext cx="9050648" cy="5104343"/>
          </a:xfrm>
          <a:prstGeom prst="rect">
            <a:avLst/>
          </a:prstGeom>
          <a:noFill/>
          <a:ln>
            <a:noFill/>
          </a:ln>
        </p:spPr>
      </p:pic>
    </p:spTree>
    <p:extLst>
      <p:ext uri="{BB962C8B-B14F-4D97-AF65-F5344CB8AC3E}">
        <p14:creationId xmlns:p14="http://schemas.microsoft.com/office/powerpoint/2010/main" val="1185559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Implementasi PCD: Face </a:t>
            </a:r>
            <a:r>
              <a:rPr lang="en"/>
              <a:t>Detection / Recognition</a:t>
            </a:r>
            <a:endParaRPr/>
          </a:p>
        </p:txBody>
      </p:sp>
      <p:pic>
        <p:nvPicPr>
          <p:cNvPr id="123" name="Google Shape;123;p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35559" y="1624982"/>
            <a:ext cx="8819975" cy="5072951"/>
          </a:xfrm>
          <a:prstGeom prst="rect">
            <a:avLst/>
          </a:prstGeom>
          <a:noFill/>
          <a:ln>
            <a:noFill/>
          </a:ln>
        </p:spPr>
      </p:pic>
    </p:spTree>
    <p:extLst>
      <p:ext uri="{BB962C8B-B14F-4D97-AF65-F5344CB8AC3E}">
        <p14:creationId xmlns:p14="http://schemas.microsoft.com/office/powerpoint/2010/main" val="2469162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Implementasi PCD: Face </a:t>
            </a:r>
            <a:r>
              <a:rPr lang="en"/>
              <a:t>movies</a:t>
            </a:r>
            <a:endParaRPr/>
          </a:p>
        </p:txBody>
      </p:sp>
      <p:sp>
        <p:nvSpPr>
          <p:cNvPr id="2" name="Content Placeholder 1"/>
          <p:cNvSpPr>
            <a:spLocks noGrp="1"/>
          </p:cNvSpPr>
          <p:nvPr>
            <p:ph idx="1"/>
          </p:nvPr>
        </p:nvSpPr>
        <p:spPr/>
        <p:txBody>
          <a:bodyPr/>
          <a:lstStyle/>
          <a:p>
            <a:endParaRPr lang="en-ID"/>
          </a:p>
        </p:txBody>
      </p:sp>
      <p:pic>
        <p:nvPicPr>
          <p:cNvPr id="129" name="Google Shape;129;p22"/>
          <p:cNvPicPr preferRelativeResize="0"/>
          <p:nvPr/>
        </p:nvPicPr>
        <p:blipFill>
          <a:blip r:embed="rId3">
            <a:alphaModFix/>
          </a:blip>
          <a:stretch>
            <a:fillRect/>
          </a:stretch>
        </p:blipFill>
        <p:spPr>
          <a:xfrm>
            <a:off x="487862" y="1371600"/>
            <a:ext cx="11293400" cy="1633544"/>
          </a:xfrm>
          <a:prstGeom prst="rect">
            <a:avLst/>
          </a:prstGeom>
          <a:noFill/>
          <a:ln>
            <a:noFill/>
          </a:ln>
        </p:spPr>
      </p:pic>
      <p:pic>
        <p:nvPicPr>
          <p:cNvPr id="130" name="Google Shape;130;p22"/>
          <p:cNvPicPr preferRelativeResize="0"/>
          <p:nvPr/>
        </p:nvPicPr>
        <p:blipFill>
          <a:blip r:embed="rId4">
            <a:alphaModFix/>
          </a:blip>
          <a:stretch>
            <a:fillRect/>
          </a:stretch>
        </p:blipFill>
        <p:spPr>
          <a:xfrm>
            <a:off x="487862" y="3538561"/>
            <a:ext cx="11293400" cy="1572666"/>
          </a:xfrm>
          <a:prstGeom prst="rect">
            <a:avLst/>
          </a:prstGeom>
          <a:noFill/>
          <a:ln>
            <a:noFill/>
          </a:ln>
        </p:spPr>
      </p:pic>
      <p:pic>
        <p:nvPicPr>
          <p:cNvPr id="131" name="Google Shape;131;p22"/>
          <p:cNvPicPr preferRelativeResize="0"/>
          <p:nvPr/>
        </p:nvPicPr>
        <p:blipFill>
          <a:blip r:embed="rId5">
            <a:alphaModFix/>
          </a:blip>
          <a:stretch>
            <a:fillRect/>
          </a:stretch>
        </p:blipFill>
        <p:spPr>
          <a:xfrm>
            <a:off x="479376" y="5408973"/>
            <a:ext cx="11098686" cy="934153"/>
          </a:xfrm>
          <a:prstGeom prst="rect">
            <a:avLst/>
          </a:prstGeom>
          <a:noFill/>
          <a:ln>
            <a:noFill/>
          </a:ln>
        </p:spPr>
      </p:pic>
      <p:sp>
        <p:nvSpPr>
          <p:cNvPr id="132" name="Google Shape;132;p22"/>
          <p:cNvSpPr txBox="1"/>
          <p:nvPr/>
        </p:nvSpPr>
        <p:spPr>
          <a:xfrm>
            <a:off x="6679400" y="6236000"/>
            <a:ext cx="5322000" cy="5144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sz="1467" u="sng">
                <a:solidFill>
                  <a:schemeClr val="hlink"/>
                </a:solidFill>
                <a:hlinkClick r:id="rId6"/>
              </a:rPr>
              <a:t>https://www.youtube.com/watch?v=fLQtssJDMMc</a:t>
            </a:r>
            <a:r>
              <a:rPr lang="en" sz="1467"/>
              <a:t> </a:t>
            </a:r>
            <a:endParaRPr/>
          </a:p>
        </p:txBody>
      </p:sp>
    </p:spTree>
    <p:extLst>
      <p:ext uri="{BB962C8B-B14F-4D97-AF65-F5344CB8AC3E}">
        <p14:creationId xmlns:p14="http://schemas.microsoft.com/office/powerpoint/2010/main" val="221948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Implementasi PCD: Automatic </a:t>
            </a:r>
            <a:r>
              <a:rPr lang="en"/>
              <a:t>Age Progression</a:t>
            </a:r>
            <a:endParaRPr/>
          </a:p>
        </p:txBody>
      </p:sp>
      <p:pic>
        <p:nvPicPr>
          <p:cNvPr id="138" name="Google Shape;138;p23"/>
          <p:cNvPicPr preferRelativeResize="0"/>
          <p:nvPr/>
        </p:nvPicPr>
        <p:blipFill>
          <a:blip r:embed="rId3">
            <a:alphaModFix/>
          </a:blip>
          <a:stretch>
            <a:fillRect/>
          </a:stretch>
        </p:blipFill>
        <p:spPr>
          <a:xfrm>
            <a:off x="203200" y="1578340"/>
            <a:ext cx="11785600" cy="2458044"/>
          </a:xfrm>
          <a:prstGeom prst="rect">
            <a:avLst/>
          </a:prstGeom>
          <a:noFill/>
          <a:ln>
            <a:noFill/>
          </a:ln>
        </p:spPr>
      </p:pic>
      <p:sp>
        <p:nvSpPr>
          <p:cNvPr id="139" name="Google Shape;139;p23"/>
          <p:cNvSpPr txBox="1"/>
          <p:nvPr/>
        </p:nvSpPr>
        <p:spPr>
          <a:xfrm>
            <a:off x="203200" y="4127700"/>
            <a:ext cx="11768800" cy="1483600"/>
          </a:xfrm>
          <a:prstGeom prst="rect">
            <a:avLst/>
          </a:prstGeom>
          <a:noFill/>
          <a:ln>
            <a:noFill/>
          </a:ln>
        </p:spPr>
        <p:txBody>
          <a:bodyPr spcFirstLastPara="1" wrap="square" lIns="121900" tIns="121900" rIns="121900" bIns="121900" anchor="t" anchorCtr="0">
            <a:noAutofit/>
          </a:bodyPr>
          <a:lstStyle/>
          <a:p>
            <a:pPr algn="ctr">
              <a:lnSpc>
                <a:spcPct val="115000"/>
              </a:lnSpc>
              <a:spcBef>
                <a:spcPts val="1600"/>
              </a:spcBef>
              <a:spcAft>
                <a:spcPts val="0"/>
              </a:spcAft>
            </a:pPr>
            <a:r>
              <a:rPr lang="en" sz="2667"/>
              <a:t>I. Kemelmacher-Shlizerman, S. Suwajanakorn, and S. Seitz,</a:t>
            </a:r>
            <a:r>
              <a:rPr lang="en" sz="2667">
                <a:uFill>
                  <a:noFill/>
                </a:uFill>
                <a:hlinkClick r:id="rId4"/>
              </a:rPr>
              <a:t> </a:t>
            </a:r>
            <a:r>
              <a:rPr lang="en" sz="2667" u="sng">
                <a:solidFill>
                  <a:schemeClr val="hlink"/>
                </a:solidFill>
                <a:hlinkClick r:id="rId4"/>
              </a:rPr>
              <a:t>Illumination-Aware Age Progression</a:t>
            </a:r>
            <a:r>
              <a:rPr lang="en" sz="2667"/>
              <a:t>, CVPR 2014</a:t>
            </a:r>
            <a:endParaRPr sz="2667"/>
          </a:p>
        </p:txBody>
      </p:sp>
      <p:sp>
        <p:nvSpPr>
          <p:cNvPr id="140" name="Google Shape;140;p23"/>
          <p:cNvSpPr txBox="1"/>
          <p:nvPr/>
        </p:nvSpPr>
        <p:spPr>
          <a:xfrm>
            <a:off x="5212600" y="5976167"/>
            <a:ext cx="6687200" cy="5964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a:t>Youtube: </a:t>
            </a:r>
            <a:r>
              <a:rPr lang="en" u="sng">
                <a:solidFill>
                  <a:schemeClr val="hlink"/>
                </a:solidFill>
                <a:hlinkClick r:id="rId5"/>
              </a:rPr>
              <a:t>https://www.youtube.com/watch?v=QuKluy7NAvE</a:t>
            </a:r>
            <a:r>
              <a:rPr lang="en"/>
              <a:t> </a:t>
            </a:r>
            <a:endParaRPr/>
          </a:p>
        </p:txBody>
      </p:sp>
    </p:spTree>
    <p:extLst>
      <p:ext uri="{BB962C8B-B14F-4D97-AF65-F5344CB8AC3E}">
        <p14:creationId xmlns:p14="http://schemas.microsoft.com/office/powerpoint/2010/main" val="455964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Implementasi PCD: Recognition</a:t>
            </a:r>
            <a:endParaRPr/>
          </a:p>
        </p:txBody>
      </p:sp>
      <p:pic>
        <p:nvPicPr>
          <p:cNvPr id="146" name="Google Shape;146;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45106" y="1514622"/>
            <a:ext cx="7136587" cy="4809978"/>
          </a:xfrm>
          <a:prstGeom prst="rect">
            <a:avLst/>
          </a:prstGeom>
          <a:noFill/>
          <a:ln>
            <a:noFill/>
          </a:ln>
        </p:spPr>
      </p:pic>
      <p:sp>
        <p:nvSpPr>
          <p:cNvPr id="147" name="Google Shape;147;p24"/>
          <p:cNvSpPr txBox="1"/>
          <p:nvPr/>
        </p:nvSpPr>
        <p:spPr>
          <a:xfrm>
            <a:off x="767408" y="4221088"/>
            <a:ext cx="7782400" cy="2457371"/>
          </a:xfrm>
          <a:prstGeom prst="rect">
            <a:avLst/>
          </a:prstGeom>
          <a:noFill/>
          <a:ln>
            <a:noFill/>
          </a:ln>
        </p:spPr>
        <p:txBody>
          <a:bodyPr spcFirstLastPara="1" wrap="square" lIns="121900" tIns="121900" rIns="121900" bIns="121900" anchor="t" anchorCtr="0">
            <a:noAutofit/>
          </a:bodyPr>
          <a:lstStyle/>
          <a:p>
            <a:pPr>
              <a:lnSpc>
                <a:spcPct val="115000"/>
              </a:lnSpc>
              <a:spcBef>
                <a:spcPts val="533"/>
              </a:spcBef>
              <a:spcAft>
                <a:spcPts val="0"/>
              </a:spcAft>
            </a:pPr>
            <a:r>
              <a:rPr lang="en" sz="2133">
                <a:latin typeface="+mj-lt"/>
              </a:rPr>
              <a:t>•</a:t>
            </a:r>
            <a:r>
              <a:rPr lang="en" sz="2133" u="sng">
                <a:solidFill>
                  <a:schemeClr val="hlink"/>
                </a:solidFill>
                <a:latin typeface="+mj-lt"/>
                <a:hlinkClick r:id="rId4"/>
              </a:rPr>
              <a:t>Computer Eyesight Gets a Lot More Accurate</a:t>
            </a:r>
            <a:r>
              <a:rPr lang="en" sz="2133">
                <a:latin typeface="+mj-lt"/>
              </a:rPr>
              <a:t>, NY Times Bits blog, August 18, 2014</a:t>
            </a:r>
            <a:endParaRPr sz="2133">
              <a:latin typeface="+mj-lt"/>
            </a:endParaRPr>
          </a:p>
          <a:p>
            <a:pPr>
              <a:lnSpc>
                <a:spcPct val="115000"/>
              </a:lnSpc>
              <a:spcBef>
                <a:spcPts val="533"/>
              </a:spcBef>
              <a:spcAft>
                <a:spcPts val="0"/>
              </a:spcAft>
            </a:pPr>
            <a:r>
              <a:rPr lang="en" sz="2133">
                <a:latin typeface="+mj-lt"/>
              </a:rPr>
              <a:t>•</a:t>
            </a:r>
            <a:r>
              <a:rPr lang="en" sz="2133" u="sng">
                <a:solidFill>
                  <a:schemeClr val="hlink"/>
                </a:solidFill>
                <a:latin typeface="+mj-lt"/>
                <a:hlinkClick r:id="rId5"/>
              </a:rPr>
              <a:t>Building A Deeper Understanding of Images</a:t>
            </a:r>
            <a:r>
              <a:rPr lang="en" sz="2133">
                <a:latin typeface="+mj-lt"/>
              </a:rPr>
              <a:t>, Google Research Blog, September 5, 2014</a:t>
            </a:r>
            <a:endParaRPr sz="2133">
              <a:latin typeface="+mj-lt"/>
            </a:endParaRPr>
          </a:p>
          <a:p>
            <a:pPr>
              <a:lnSpc>
                <a:spcPct val="115000"/>
              </a:lnSpc>
              <a:spcBef>
                <a:spcPts val="533"/>
              </a:spcBef>
              <a:spcAft>
                <a:spcPts val="0"/>
              </a:spcAft>
            </a:pPr>
            <a:r>
              <a:rPr lang="en" sz="2133">
                <a:latin typeface="+mj-lt"/>
              </a:rPr>
              <a:t>•</a:t>
            </a:r>
            <a:r>
              <a:rPr lang="en" sz="2133" u="sng">
                <a:solidFill>
                  <a:schemeClr val="hlink"/>
                </a:solidFill>
                <a:latin typeface="+mj-lt"/>
                <a:hlinkClick r:id="rId6"/>
              </a:rPr>
              <a:t>Baidu caught gaming recent supercomputer performance test</a:t>
            </a:r>
            <a:r>
              <a:rPr lang="en" sz="2133">
                <a:latin typeface="+mj-lt"/>
              </a:rPr>
              <a:t>, Engadget, June 3, 2015</a:t>
            </a:r>
            <a:endParaRPr sz="2133">
              <a:latin typeface="+mj-lt"/>
            </a:endParaRPr>
          </a:p>
        </p:txBody>
      </p:sp>
    </p:spTree>
    <p:extLst>
      <p:ext uri="{BB962C8B-B14F-4D97-AF65-F5344CB8AC3E}">
        <p14:creationId xmlns:p14="http://schemas.microsoft.com/office/powerpoint/2010/main" val="3983520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Beberapa </a:t>
            </a:r>
            <a:r>
              <a:rPr lang="en" smtClean="0"/>
              <a:t>contoh hasil </a:t>
            </a:r>
            <a:r>
              <a:rPr lang="en"/>
              <a:t>riset</a:t>
            </a:r>
            <a:endParaRPr/>
          </a:p>
        </p:txBody>
      </p:sp>
      <p:sp>
        <p:nvSpPr>
          <p:cNvPr id="167" name="Google Shape;167;p27"/>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609585" indent="-448722">
              <a:lnSpc>
                <a:spcPct val="115000"/>
              </a:lnSpc>
              <a:spcBef>
                <a:spcPts val="0"/>
              </a:spcBef>
              <a:spcAft>
                <a:spcPts val="0"/>
              </a:spcAft>
              <a:buSzPts val="1700"/>
            </a:pPr>
            <a:r>
              <a:rPr lang="en" sz="2000"/>
              <a:t>Movement Direction Estimation on Video using Optical Flow Analysis on Multiple Frames (2018) - </a:t>
            </a:r>
            <a:r>
              <a:rPr lang="en" sz="2000" u="sng">
                <a:solidFill>
                  <a:schemeClr val="hlink"/>
                </a:solidFill>
                <a:hlinkClick r:id="rId3"/>
              </a:rPr>
              <a:t>http://thesai.org/Downloads/Volume9No6/Paper_25-Movement_Direction_Estimation_on_Video.pdf</a:t>
            </a:r>
            <a:r>
              <a:rPr lang="en" sz="2000"/>
              <a:t> </a:t>
            </a:r>
            <a:endParaRPr sz="2000"/>
          </a:p>
          <a:p>
            <a:pPr marL="609585" indent="-448722">
              <a:lnSpc>
                <a:spcPct val="115000"/>
              </a:lnSpc>
              <a:spcBef>
                <a:spcPts val="0"/>
              </a:spcBef>
              <a:spcAft>
                <a:spcPts val="0"/>
              </a:spcAft>
              <a:buSzPts val="1700"/>
            </a:pPr>
            <a:r>
              <a:rPr lang="en" sz="2000"/>
              <a:t>Batik Pattern Identification using GLCM and Artificial Neural Network Backpropagation (2018) - </a:t>
            </a:r>
            <a:r>
              <a:rPr lang="en" sz="2000" u="sng">
                <a:solidFill>
                  <a:schemeClr val="hlink"/>
                </a:solidFill>
                <a:hlinkClick r:id="rId4"/>
              </a:rPr>
              <a:t>http://achmatim.net/download/78</a:t>
            </a:r>
            <a:endParaRPr sz="2000"/>
          </a:p>
          <a:p>
            <a:pPr marL="609585" indent="-448722">
              <a:lnSpc>
                <a:spcPct val="115000"/>
              </a:lnSpc>
              <a:spcBef>
                <a:spcPts val="0"/>
              </a:spcBef>
              <a:spcAft>
                <a:spcPts val="0"/>
              </a:spcAft>
              <a:buSzPts val="1700"/>
            </a:pPr>
            <a:r>
              <a:rPr lang="en" sz="2000"/>
              <a:t>Pengenalan Karakter Sandi Rumput Pramuka Menggunakan Jaringan Syaraf Tiruan dengan Metode Backpropagation (2017) - </a:t>
            </a:r>
            <a:r>
              <a:rPr lang="en" sz="2000" u="sng">
                <a:solidFill>
                  <a:schemeClr val="hlink"/>
                </a:solidFill>
                <a:hlinkClick r:id="rId5"/>
              </a:rPr>
              <a:t>http://achmatim.net/download/71</a:t>
            </a:r>
            <a:endParaRPr sz="2000"/>
          </a:p>
          <a:p>
            <a:pPr marL="609585" indent="-448722">
              <a:lnSpc>
                <a:spcPct val="115000"/>
              </a:lnSpc>
              <a:spcBef>
                <a:spcPts val="0"/>
              </a:spcBef>
              <a:spcAft>
                <a:spcPts val="0"/>
              </a:spcAft>
              <a:buSzPts val="1700"/>
            </a:pPr>
            <a:r>
              <a:rPr lang="en" sz="2000"/>
              <a:t>Motion-based Less Significant Frame for Improving LSB-based Video Steganography (2016) - </a:t>
            </a:r>
            <a:r>
              <a:rPr lang="en" sz="2000" u="sng">
                <a:solidFill>
                  <a:schemeClr val="hlink"/>
                </a:solidFill>
                <a:hlinkClick r:id="rId6"/>
              </a:rPr>
              <a:t>http://ieeexplore.ieee.org/document/7873834/</a:t>
            </a:r>
            <a:endParaRPr sz="2000"/>
          </a:p>
          <a:p>
            <a:pPr marL="609585" indent="-448722">
              <a:lnSpc>
                <a:spcPct val="115000"/>
              </a:lnSpc>
              <a:spcBef>
                <a:spcPts val="0"/>
              </a:spcBef>
              <a:spcAft>
                <a:spcPts val="0"/>
              </a:spcAft>
              <a:buSzPts val="1700"/>
            </a:pPr>
            <a:r>
              <a:rPr lang="en" sz="2000"/>
              <a:t>Identifikasi Tanda Tangan Dengan Ciri Fraktal dan Perhitungan Jarak Euclidean pada Fakultas Teknologi Informasi Universitas Budi Luhur (2016) - </a:t>
            </a:r>
            <a:r>
              <a:rPr lang="en" sz="2000" u="sng">
                <a:solidFill>
                  <a:schemeClr val="hlink"/>
                </a:solidFill>
                <a:hlinkClick r:id="rId7"/>
              </a:rPr>
              <a:t>http://achmatim.net/download/65</a:t>
            </a:r>
            <a:r>
              <a:rPr lang="en" sz="2000"/>
              <a:t> </a:t>
            </a:r>
            <a:endParaRPr sz="2000"/>
          </a:p>
        </p:txBody>
      </p:sp>
    </p:spTree>
    <p:extLst>
      <p:ext uri="{BB962C8B-B14F-4D97-AF65-F5344CB8AC3E}">
        <p14:creationId xmlns:p14="http://schemas.microsoft.com/office/powerpoint/2010/main" val="2400728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Representasi Citra Digital</a:t>
            </a:r>
            <a:endParaRPr/>
          </a:p>
        </p:txBody>
      </p:sp>
      <p:sp>
        <p:nvSpPr>
          <p:cNvPr id="153" name="Google Shape;153;p25"/>
          <p:cNvSpPr txBox="1">
            <a:spLocks noGrp="1"/>
          </p:cNvSpPr>
          <p:nvPr>
            <p:ph idx="1"/>
          </p:nvPr>
        </p:nvSpPr>
        <p:spPr>
          <a:xfrm>
            <a:off x="609600" y="1988840"/>
            <a:ext cx="5702424" cy="433576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spcAft>
                <a:spcPts val="2133"/>
              </a:spcAft>
              <a:buNone/>
            </a:pPr>
            <a:r>
              <a:rPr lang="en" sz="2400"/>
              <a:t>Citra digital dibentuk oleh kumpulan titik yang dinamakan piksel (pixel atau “picture element”). Setiap piksel digambarkan sebagai satu kotak kecil. Setiap piksel mempunyai koordinat posisi.</a:t>
            </a:r>
            <a:endParaRPr sz="2400"/>
          </a:p>
        </p:txBody>
      </p:sp>
      <p:pic>
        <p:nvPicPr>
          <p:cNvPr id="154" name="Google Shape;154;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816080" y="1988716"/>
            <a:ext cx="4793467" cy="4002267"/>
          </a:xfrm>
          <a:prstGeom prst="rect">
            <a:avLst/>
          </a:prstGeom>
          <a:noFill/>
          <a:ln>
            <a:noFill/>
          </a:ln>
        </p:spPr>
      </p:pic>
    </p:spTree>
    <p:extLst>
      <p:ext uri="{BB962C8B-B14F-4D97-AF65-F5344CB8AC3E}">
        <p14:creationId xmlns:p14="http://schemas.microsoft.com/office/powerpoint/2010/main" val="1548101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Representasi Citra Digital</a:t>
            </a:r>
            <a:endParaRPr/>
          </a:p>
        </p:txBody>
      </p:sp>
      <p:pic>
        <p:nvPicPr>
          <p:cNvPr id="161" name="Google Shape;161;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567608" y="1772816"/>
            <a:ext cx="7194968" cy="4125600"/>
          </a:xfrm>
          <a:prstGeom prst="rect">
            <a:avLst/>
          </a:prstGeom>
          <a:noFill/>
          <a:ln>
            <a:noFill/>
          </a:ln>
        </p:spPr>
      </p:pic>
    </p:spTree>
    <p:extLst>
      <p:ext uri="{BB962C8B-B14F-4D97-AF65-F5344CB8AC3E}">
        <p14:creationId xmlns:p14="http://schemas.microsoft.com/office/powerpoint/2010/main" val="3622557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Representasi Citra Digital</a:t>
            </a:r>
            <a:endParaRPr/>
          </a:p>
        </p:txBody>
      </p:sp>
      <p:pic>
        <p:nvPicPr>
          <p:cNvPr id="174" name="Google Shape;174;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359696" y="1772816"/>
            <a:ext cx="5087132" cy="4395201"/>
          </a:xfrm>
          <a:prstGeom prst="rect">
            <a:avLst/>
          </a:prstGeom>
          <a:noFill/>
          <a:ln>
            <a:noFill/>
          </a:ln>
        </p:spPr>
      </p:pic>
    </p:spTree>
    <p:extLst>
      <p:ext uri="{BB962C8B-B14F-4D97-AF65-F5344CB8AC3E}">
        <p14:creationId xmlns:p14="http://schemas.microsoft.com/office/powerpoint/2010/main" val="1950933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Kuantisasi Citra</a:t>
            </a:r>
            <a:endParaRPr/>
          </a:p>
        </p:txBody>
      </p:sp>
      <p:sp>
        <p:nvSpPr>
          <p:cNvPr id="180" name="Google Shape;180;p2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spcAft>
                <a:spcPts val="2133"/>
              </a:spcAft>
              <a:buNone/>
            </a:pPr>
            <a:r>
              <a:rPr lang="en"/>
              <a:t>Citra digital sesungguhnya dibentuk melalui pendekatan yang dinamakan kuantisasi. </a:t>
            </a:r>
            <a:r>
              <a:rPr lang="en" b="1"/>
              <a:t>Kuantisasi</a:t>
            </a:r>
            <a:r>
              <a:rPr lang="en"/>
              <a:t> adalah prosedur yang dipakai untuk membuat suatu isyarat yang bersifat kontinu ke dalam bentuk diskret.</a:t>
            </a:r>
            <a:endParaRPr/>
          </a:p>
        </p:txBody>
      </p:sp>
      <p:pic>
        <p:nvPicPr>
          <p:cNvPr id="181" name="Google Shape;181;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67248" y="3212976"/>
            <a:ext cx="6057503" cy="2645733"/>
          </a:xfrm>
          <a:prstGeom prst="rect">
            <a:avLst/>
          </a:prstGeom>
          <a:noFill/>
          <a:ln>
            <a:noFill/>
          </a:ln>
        </p:spPr>
      </p:pic>
    </p:spTree>
    <p:extLst>
      <p:ext uri="{BB962C8B-B14F-4D97-AF65-F5344CB8AC3E}">
        <p14:creationId xmlns:p14="http://schemas.microsoft.com/office/powerpoint/2010/main" val="794425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dirty="0" smtClean="0"/>
              <a:t>Pertemuan 1</a:t>
            </a:r>
            <a:endParaRPr lang="id-ID" sz="2800" dirty="0"/>
          </a:p>
        </p:txBody>
      </p:sp>
      <p:sp>
        <p:nvSpPr>
          <p:cNvPr id="6" name="Subtitle 4"/>
          <p:cNvSpPr>
            <a:spLocks noGrp="1"/>
          </p:cNvSpPr>
          <p:nvPr>
            <p:ph type="title"/>
          </p:nvPr>
        </p:nvSpPr>
        <p:spPr/>
        <p:txBody>
          <a:bodyPr/>
          <a:lstStyle/>
          <a:p>
            <a:r>
              <a:rPr lang="en-ID" sz="4800" b="1" smtClean="0">
                <a:solidFill>
                  <a:schemeClr val="tx1"/>
                </a:solidFill>
                <a:latin typeface="+mj-lt"/>
              </a:rPr>
              <a:t>PENGANTAR PENGOLAHAN CITRA</a:t>
            </a:r>
            <a:endParaRPr lang="id-ID" sz="4800" b="1" dirty="0">
              <a:solidFill>
                <a:schemeClr val="tx1"/>
              </a:solidFill>
              <a:latin typeface="+mj-lt"/>
            </a:endParaRPr>
          </a:p>
        </p:txBody>
      </p:sp>
    </p:spTree>
    <p:extLst>
      <p:ext uri="{BB962C8B-B14F-4D97-AF65-F5344CB8AC3E}">
        <p14:creationId xmlns:p14="http://schemas.microsoft.com/office/powerpoint/2010/main" val="129770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83632" y="332656"/>
            <a:ext cx="6080000" cy="5791800"/>
          </a:xfrm>
          <a:prstGeom prst="rect">
            <a:avLst/>
          </a:prstGeom>
          <a:noFill/>
          <a:ln>
            <a:noFill/>
          </a:ln>
        </p:spPr>
      </p:pic>
    </p:spTree>
    <p:extLst>
      <p:ext uri="{BB962C8B-B14F-4D97-AF65-F5344CB8AC3E}">
        <p14:creationId xmlns:p14="http://schemas.microsoft.com/office/powerpoint/2010/main" val="2470604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Citra Keabuan</a:t>
            </a:r>
            <a:endParaRPr/>
          </a:p>
        </p:txBody>
      </p:sp>
      <p:pic>
        <p:nvPicPr>
          <p:cNvPr id="193" name="Google Shape;193;p31"/>
          <p:cNvPicPr preferRelativeResize="0"/>
          <p:nvPr/>
        </p:nvPicPr>
        <p:blipFill>
          <a:blip r:embed="rId3">
            <a:alphaModFix/>
          </a:blip>
          <a:stretch>
            <a:fillRect/>
          </a:stretch>
        </p:blipFill>
        <p:spPr>
          <a:xfrm>
            <a:off x="2567608" y="1599416"/>
            <a:ext cx="6214765" cy="4497367"/>
          </a:xfrm>
          <a:prstGeom prst="rect">
            <a:avLst/>
          </a:prstGeom>
          <a:noFill/>
          <a:ln>
            <a:noFill/>
          </a:ln>
        </p:spPr>
      </p:pic>
    </p:spTree>
    <p:extLst>
      <p:ext uri="{BB962C8B-B14F-4D97-AF65-F5344CB8AC3E}">
        <p14:creationId xmlns:p14="http://schemas.microsoft.com/office/powerpoint/2010/main" val="2074257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Citra Berwarna (RGB)</a:t>
            </a:r>
            <a:endParaRPr/>
          </a:p>
        </p:txBody>
      </p:sp>
      <p:pic>
        <p:nvPicPr>
          <p:cNvPr id="200" name="Google Shape;200;p32"/>
          <p:cNvPicPr preferRelativeResize="0"/>
          <p:nvPr/>
        </p:nvPicPr>
        <p:blipFill>
          <a:blip r:embed="rId3">
            <a:alphaModFix/>
          </a:blip>
          <a:stretch>
            <a:fillRect/>
          </a:stretch>
        </p:blipFill>
        <p:spPr>
          <a:xfrm>
            <a:off x="1769816" y="2134083"/>
            <a:ext cx="8652367" cy="3428033"/>
          </a:xfrm>
          <a:prstGeom prst="rect">
            <a:avLst/>
          </a:prstGeom>
          <a:noFill/>
          <a:ln>
            <a:noFill/>
          </a:ln>
        </p:spPr>
      </p:pic>
    </p:spTree>
    <p:extLst>
      <p:ext uri="{BB962C8B-B14F-4D97-AF65-F5344CB8AC3E}">
        <p14:creationId xmlns:p14="http://schemas.microsoft.com/office/powerpoint/2010/main" val="892383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3"/>
          <p:cNvPicPr preferRelativeResize="0"/>
          <p:nvPr/>
        </p:nvPicPr>
        <p:blipFill>
          <a:blip r:embed="rId3">
            <a:alphaModFix/>
          </a:blip>
          <a:stretch>
            <a:fillRect/>
          </a:stretch>
        </p:blipFill>
        <p:spPr>
          <a:xfrm>
            <a:off x="3287688" y="260648"/>
            <a:ext cx="5767704" cy="6394152"/>
          </a:xfrm>
          <a:prstGeom prst="rect">
            <a:avLst/>
          </a:prstGeom>
          <a:noFill/>
          <a:ln>
            <a:noFill/>
          </a:ln>
        </p:spPr>
      </p:pic>
    </p:spTree>
    <p:extLst>
      <p:ext uri="{BB962C8B-B14F-4D97-AF65-F5344CB8AC3E}">
        <p14:creationId xmlns:p14="http://schemas.microsoft.com/office/powerpoint/2010/main" val="1119413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Kualitas Citra</a:t>
            </a:r>
            <a:endParaRPr/>
          </a:p>
        </p:txBody>
      </p:sp>
      <p:sp>
        <p:nvSpPr>
          <p:cNvPr id="211" name="Google Shape;211;p34"/>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spcAft>
                <a:spcPts val="2133"/>
              </a:spcAft>
              <a:buNone/>
            </a:pPr>
            <a:r>
              <a:rPr lang="en" sz="2533"/>
              <a:t>Di samping cacah intensitas kecerahan, jumlah piksel yang digunakan untuk menyusun suatu citra  mempengaruhi kualitas citra. Istilah resolusi citra biasa dinyatakan jumlah piksel pada arah lebar dan tinggi. Resolusi piksel biasa dinyatakan dengan notasi m x n, dengan m menyatakan tinggi dan n menyatakan lebar dalam  jumlah piksel.</a:t>
            </a:r>
            <a:endParaRPr sz="2533"/>
          </a:p>
        </p:txBody>
      </p:sp>
    </p:spTree>
    <p:extLst>
      <p:ext uri="{BB962C8B-B14F-4D97-AF65-F5344CB8AC3E}">
        <p14:creationId xmlns:p14="http://schemas.microsoft.com/office/powerpoint/2010/main" val="2054679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39685" y="104101"/>
            <a:ext cx="5712649" cy="6451599"/>
          </a:xfrm>
          <a:prstGeom prst="rect">
            <a:avLst/>
          </a:prstGeom>
          <a:noFill/>
          <a:ln>
            <a:noFill/>
          </a:ln>
        </p:spPr>
      </p:pic>
    </p:spTree>
    <p:extLst>
      <p:ext uri="{BB962C8B-B14F-4D97-AF65-F5344CB8AC3E}">
        <p14:creationId xmlns:p14="http://schemas.microsoft.com/office/powerpoint/2010/main" val="370921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35" name="Group 34"/>
          <p:cNvGrpSpPr/>
          <p:nvPr/>
        </p:nvGrpSpPr>
        <p:grpSpPr>
          <a:xfrm>
            <a:off x="3630496" y="2132856"/>
            <a:ext cx="4845275" cy="2634607"/>
            <a:chOff x="3630496" y="2132856"/>
            <a:chExt cx="4845275" cy="2634607"/>
          </a:xfrm>
        </p:grpSpPr>
        <p:sp>
          <p:nvSpPr>
            <p:cNvPr id="18" name="Rounded Rectangle 17"/>
            <p:cNvSpPr/>
            <p:nvPr/>
          </p:nvSpPr>
          <p:spPr>
            <a:xfrm>
              <a:off x="3630496" y="2132856"/>
              <a:ext cx="4845275" cy="26346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D" sz="2800" smtClean="0"/>
            </a:p>
            <a:p>
              <a:pPr algn="ctr"/>
              <a:r>
                <a:rPr lang="en-ID" sz="2800" smtClean="0"/>
                <a:t>Knowledge Base</a:t>
              </a:r>
            </a:p>
            <a:p>
              <a:pPr algn="ctr"/>
              <a:r>
                <a:rPr lang="en-ID" sz="2400" smtClean="0"/>
                <a:t>Pengolahan Citra Digital </a:t>
              </a:r>
              <a:endParaRPr lang="en-ID" sz="240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221" y="2325838"/>
              <a:ext cx="799660" cy="79966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9774" y="2368096"/>
              <a:ext cx="720080" cy="72008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6248" y="2368096"/>
              <a:ext cx="715144" cy="715144"/>
            </a:xfrm>
            <a:prstGeom prst="rect">
              <a:avLst/>
            </a:prstGeom>
          </p:spPr>
        </p:pic>
      </p:grpSp>
      <p:grpSp>
        <p:nvGrpSpPr>
          <p:cNvPr id="37" name="Group 36"/>
          <p:cNvGrpSpPr/>
          <p:nvPr/>
        </p:nvGrpSpPr>
        <p:grpSpPr>
          <a:xfrm>
            <a:off x="3630496" y="324155"/>
            <a:ext cx="2048228" cy="1775725"/>
            <a:chOff x="3630496" y="324155"/>
            <a:chExt cx="2048228" cy="1775725"/>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0496" y="324155"/>
              <a:ext cx="2048228" cy="1152128"/>
            </a:xfrm>
            <a:prstGeom prst="rect">
              <a:avLst/>
            </a:prstGeom>
            <a:ln>
              <a:solidFill>
                <a:schemeClr val="tx1"/>
              </a:solidFill>
            </a:ln>
          </p:spPr>
        </p:pic>
        <p:sp>
          <p:nvSpPr>
            <p:cNvPr id="22" name="Up-Down Arrow 21"/>
            <p:cNvSpPr/>
            <p:nvPr/>
          </p:nvSpPr>
          <p:spPr>
            <a:xfrm>
              <a:off x="4511824" y="1516899"/>
              <a:ext cx="225500" cy="582981"/>
            </a:xfrm>
            <a:prstGeom prst="upDownArrow">
              <a:avLst>
                <a:gd name="adj1" fmla="val 50000"/>
                <a:gd name="adj2" fmla="val 620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38" name="Group 37"/>
          <p:cNvGrpSpPr/>
          <p:nvPr/>
        </p:nvGrpSpPr>
        <p:grpSpPr>
          <a:xfrm>
            <a:off x="6384032" y="332656"/>
            <a:ext cx="2091739" cy="1778428"/>
            <a:chOff x="6384032" y="332656"/>
            <a:chExt cx="2091739" cy="1778428"/>
          </a:xfrm>
        </p:grpSpPr>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32656"/>
              <a:ext cx="2091739" cy="1176603"/>
            </a:xfrm>
            <a:prstGeom prst="rect">
              <a:avLst/>
            </a:prstGeom>
            <a:ln>
              <a:solidFill>
                <a:schemeClr val="tx1"/>
              </a:solidFill>
            </a:ln>
          </p:spPr>
        </p:pic>
        <p:sp>
          <p:nvSpPr>
            <p:cNvPr id="23" name="Up-Down Arrow 22"/>
            <p:cNvSpPr/>
            <p:nvPr/>
          </p:nvSpPr>
          <p:spPr>
            <a:xfrm>
              <a:off x="7238652" y="1528103"/>
              <a:ext cx="225500" cy="582981"/>
            </a:xfrm>
            <a:prstGeom prst="upDownArrow">
              <a:avLst>
                <a:gd name="adj1" fmla="val 50000"/>
                <a:gd name="adj2" fmla="val 620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3" name="Group 42"/>
          <p:cNvGrpSpPr/>
          <p:nvPr/>
        </p:nvGrpSpPr>
        <p:grpSpPr>
          <a:xfrm>
            <a:off x="6384032" y="4790235"/>
            <a:ext cx="2091941" cy="1704578"/>
            <a:chOff x="6384032" y="4790235"/>
            <a:chExt cx="2091941" cy="1704578"/>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84032" y="5318096"/>
              <a:ext cx="2091941" cy="1176717"/>
            </a:xfrm>
            <a:prstGeom prst="rect">
              <a:avLst/>
            </a:prstGeom>
            <a:ln>
              <a:solidFill>
                <a:schemeClr val="tx1"/>
              </a:solidFill>
            </a:ln>
          </p:spPr>
        </p:pic>
        <p:sp>
          <p:nvSpPr>
            <p:cNvPr id="25" name="Up-Down Arrow 24"/>
            <p:cNvSpPr/>
            <p:nvPr/>
          </p:nvSpPr>
          <p:spPr>
            <a:xfrm>
              <a:off x="7238652" y="4790235"/>
              <a:ext cx="225500" cy="527861"/>
            </a:xfrm>
            <a:prstGeom prst="upDownArrow">
              <a:avLst>
                <a:gd name="adj1" fmla="val 50000"/>
                <a:gd name="adj2" fmla="val 620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4" name="Group 43"/>
          <p:cNvGrpSpPr/>
          <p:nvPr/>
        </p:nvGrpSpPr>
        <p:grpSpPr>
          <a:xfrm>
            <a:off x="3586175" y="4797152"/>
            <a:ext cx="2091941" cy="1733883"/>
            <a:chOff x="3586175" y="4797152"/>
            <a:chExt cx="2091941" cy="1733883"/>
          </a:xfrm>
        </p:grpSpPr>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6175" y="5354318"/>
              <a:ext cx="2091941" cy="1176717"/>
            </a:xfrm>
            <a:prstGeom prst="rect">
              <a:avLst/>
            </a:prstGeom>
            <a:ln>
              <a:solidFill>
                <a:schemeClr val="tx1"/>
              </a:solidFill>
            </a:ln>
          </p:spPr>
        </p:pic>
        <p:sp>
          <p:nvSpPr>
            <p:cNvPr id="26" name="Up-Down Arrow 25"/>
            <p:cNvSpPr/>
            <p:nvPr/>
          </p:nvSpPr>
          <p:spPr>
            <a:xfrm>
              <a:off x="4511824" y="4797152"/>
              <a:ext cx="225500" cy="527861"/>
            </a:xfrm>
            <a:prstGeom prst="upDownArrow">
              <a:avLst>
                <a:gd name="adj1" fmla="val 50000"/>
                <a:gd name="adj2" fmla="val 620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0" name="Group 39"/>
          <p:cNvGrpSpPr/>
          <p:nvPr/>
        </p:nvGrpSpPr>
        <p:grpSpPr>
          <a:xfrm>
            <a:off x="8502747" y="1988840"/>
            <a:ext cx="2770070" cy="1176603"/>
            <a:chOff x="8502747" y="1988840"/>
            <a:chExt cx="2770070" cy="1176603"/>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81078" y="1988840"/>
              <a:ext cx="2091739" cy="1176603"/>
            </a:xfrm>
            <a:prstGeom prst="rect">
              <a:avLst/>
            </a:prstGeom>
            <a:ln>
              <a:solidFill>
                <a:schemeClr val="tx1"/>
              </a:solidFill>
            </a:ln>
          </p:spPr>
        </p:pic>
        <p:sp>
          <p:nvSpPr>
            <p:cNvPr id="27" name="Left-Right Arrow 26"/>
            <p:cNvSpPr/>
            <p:nvPr/>
          </p:nvSpPr>
          <p:spPr>
            <a:xfrm>
              <a:off x="8502747" y="2623267"/>
              <a:ext cx="603516" cy="240499"/>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1" name="Group 40"/>
          <p:cNvGrpSpPr/>
          <p:nvPr/>
        </p:nvGrpSpPr>
        <p:grpSpPr>
          <a:xfrm>
            <a:off x="8494151" y="3653525"/>
            <a:ext cx="2778666" cy="1176603"/>
            <a:chOff x="8494151" y="3653525"/>
            <a:chExt cx="2778666" cy="1176603"/>
          </a:xfrm>
        </p:grpSpPr>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81078" y="3653525"/>
              <a:ext cx="2091739" cy="1176603"/>
            </a:xfrm>
            <a:prstGeom prst="rect">
              <a:avLst/>
            </a:prstGeom>
            <a:ln>
              <a:solidFill>
                <a:schemeClr val="tx1"/>
              </a:solidFill>
            </a:ln>
          </p:spPr>
        </p:pic>
        <p:sp>
          <p:nvSpPr>
            <p:cNvPr id="28" name="Left-Right Arrow 27"/>
            <p:cNvSpPr/>
            <p:nvPr/>
          </p:nvSpPr>
          <p:spPr>
            <a:xfrm>
              <a:off x="8494151" y="4090244"/>
              <a:ext cx="603516" cy="240499"/>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7" name="Group 46"/>
          <p:cNvGrpSpPr/>
          <p:nvPr/>
        </p:nvGrpSpPr>
        <p:grpSpPr>
          <a:xfrm>
            <a:off x="899412" y="1988840"/>
            <a:ext cx="2701942" cy="1138281"/>
            <a:chOff x="899412" y="1988840"/>
            <a:chExt cx="2701942" cy="1138281"/>
          </a:xfrm>
        </p:grpSpPr>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9412" y="1988840"/>
              <a:ext cx="2023611" cy="1138281"/>
            </a:xfrm>
            <a:prstGeom prst="rect">
              <a:avLst/>
            </a:prstGeom>
            <a:ln>
              <a:solidFill>
                <a:schemeClr val="tx1"/>
              </a:solidFill>
            </a:ln>
          </p:spPr>
        </p:pic>
        <p:sp>
          <p:nvSpPr>
            <p:cNvPr id="29" name="Left-Right Arrow 28"/>
            <p:cNvSpPr/>
            <p:nvPr/>
          </p:nvSpPr>
          <p:spPr>
            <a:xfrm>
              <a:off x="2997838" y="2623267"/>
              <a:ext cx="603516" cy="240499"/>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6" name="Group 45"/>
          <p:cNvGrpSpPr/>
          <p:nvPr/>
        </p:nvGrpSpPr>
        <p:grpSpPr>
          <a:xfrm>
            <a:off x="899926" y="3653525"/>
            <a:ext cx="2677508" cy="1113938"/>
            <a:chOff x="899926" y="3653525"/>
            <a:chExt cx="2677508" cy="1113938"/>
          </a:xfrm>
        </p:grpSpPr>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9926" y="3653525"/>
              <a:ext cx="2023097" cy="1113938"/>
            </a:xfrm>
            <a:prstGeom prst="rect">
              <a:avLst/>
            </a:prstGeom>
            <a:ln>
              <a:solidFill>
                <a:schemeClr val="tx1"/>
              </a:solidFill>
            </a:ln>
          </p:spPr>
        </p:pic>
        <p:sp>
          <p:nvSpPr>
            <p:cNvPr id="30" name="Left-Right Arrow 29"/>
            <p:cNvSpPr/>
            <p:nvPr/>
          </p:nvSpPr>
          <p:spPr>
            <a:xfrm>
              <a:off x="2973918" y="4090243"/>
              <a:ext cx="603516" cy="240499"/>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36" name="Group 35"/>
          <p:cNvGrpSpPr/>
          <p:nvPr/>
        </p:nvGrpSpPr>
        <p:grpSpPr>
          <a:xfrm>
            <a:off x="901578" y="332656"/>
            <a:ext cx="2915421" cy="1625228"/>
            <a:chOff x="901578" y="332656"/>
            <a:chExt cx="2915421" cy="1625228"/>
          </a:xfrm>
        </p:grpSpPr>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1578" y="332656"/>
              <a:ext cx="2023610" cy="1143628"/>
            </a:xfrm>
            <a:prstGeom prst="rect">
              <a:avLst/>
            </a:prstGeom>
            <a:ln>
              <a:solidFill>
                <a:schemeClr val="tx1"/>
              </a:solidFill>
            </a:ln>
          </p:spPr>
        </p:pic>
        <p:sp>
          <p:nvSpPr>
            <p:cNvPr id="31" name="Left-Right Arrow 30"/>
            <p:cNvSpPr/>
            <p:nvPr/>
          </p:nvSpPr>
          <p:spPr>
            <a:xfrm rot="2245024">
              <a:off x="2961202" y="1702577"/>
              <a:ext cx="855797" cy="255307"/>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2" name="Group 41"/>
          <p:cNvGrpSpPr/>
          <p:nvPr/>
        </p:nvGrpSpPr>
        <p:grpSpPr>
          <a:xfrm>
            <a:off x="8286590" y="4902024"/>
            <a:ext cx="2987038" cy="1592789"/>
            <a:chOff x="8286590" y="4902024"/>
            <a:chExt cx="2987038" cy="1592789"/>
          </a:xfrm>
        </p:grpSpPr>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1889" y="5318210"/>
              <a:ext cx="2091739" cy="1176603"/>
            </a:xfrm>
            <a:prstGeom prst="rect">
              <a:avLst/>
            </a:prstGeom>
            <a:ln>
              <a:solidFill>
                <a:schemeClr val="tx1"/>
              </a:solidFill>
            </a:ln>
          </p:spPr>
        </p:pic>
        <p:sp>
          <p:nvSpPr>
            <p:cNvPr id="32" name="Left-Right Arrow 31"/>
            <p:cNvSpPr/>
            <p:nvPr/>
          </p:nvSpPr>
          <p:spPr>
            <a:xfrm rot="2245024">
              <a:off x="8286590" y="4902024"/>
              <a:ext cx="855797" cy="255307"/>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39" name="Group 38"/>
          <p:cNvGrpSpPr/>
          <p:nvPr/>
        </p:nvGrpSpPr>
        <p:grpSpPr>
          <a:xfrm>
            <a:off x="8660329" y="324155"/>
            <a:ext cx="2612489" cy="1968478"/>
            <a:chOff x="8660329" y="324155"/>
            <a:chExt cx="2612489" cy="1968478"/>
          </a:xfrm>
        </p:grpSpPr>
        <p:pic>
          <p:nvPicPr>
            <p:cNvPr id="8" name="Picture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81079" y="324155"/>
              <a:ext cx="2091739" cy="1176603"/>
            </a:xfrm>
            <a:prstGeom prst="rect">
              <a:avLst/>
            </a:prstGeom>
            <a:ln>
              <a:solidFill>
                <a:schemeClr val="tx1"/>
              </a:solidFill>
            </a:ln>
          </p:spPr>
        </p:pic>
        <p:sp>
          <p:nvSpPr>
            <p:cNvPr id="33" name="Left-Right Arrow 32"/>
            <p:cNvSpPr/>
            <p:nvPr/>
          </p:nvSpPr>
          <p:spPr>
            <a:xfrm rot="8049894">
              <a:off x="8360084" y="1737081"/>
              <a:ext cx="855797" cy="255307"/>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grpSp>
        <p:nvGrpSpPr>
          <p:cNvPr id="45" name="Group 44"/>
          <p:cNvGrpSpPr/>
          <p:nvPr/>
        </p:nvGrpSpPr>
        <p:grpSpPr>
          <a:xfrm>
            <a:off x="899412" y="4568634"/>
            <a:ext cx="2584918" cy="1926179"/>
            <a:chOff x="899412" y="4568634"/>
            <a:chExt cx="2584918" cy="1926179"/>
          </a:xfrm>
        </p:grpSpPr>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9412" y="5349739"/>
              <a:ext cx="2035687" cy="1145074"/>
            </a:xfrm>
            <a:prstGeom prst="rect">
              <a:avLst/>
            </a:prstGeom>
            <a:ln>
              <a:solidFill>
                <a:schemeClr val="tx1"/>
              </a:solidFill>
            </a:ln>
          </p:spPr>
        </p:pic>
        <p:sp>
          <p:nvSpPr>
            <p:cNvPr id="34" name="Left-Right Arrow 33"/>
            <p:cNvSpPr/>
            <p:nvPr/>
          </p:nvSpPr>
          <p:spPr>
            <a:xfrm rot="8049894">
              <a:off x="2928778" y="4868879"/>
              <a:ext cx="855797" cy="255307"/>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D"/>
            </a:p>
          </p:txBody>
        </p:sp>
      </p:grpSp>
      <p:sp>
        <p:nvSpPr>
          <p:cNvPr id="48" name="Rounded Rectangle 47"/>
          <p:cNvSpPr/>
          <p:nvPr/>
        </p:nvSpPr>
        <p:spPr>
          <a:xfrm>
            <a:off x="4442616" y="4328073"/>
            <a:ext cx="3221033" cy="2699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smtClean="0"/>
              <a:t>http://youtube.com/c/AchmadSolichin</a:t>
            </a:r>
            <a:endParaRPr lang="en-ID" sz="1400"/>
          </a:p>
        </p:txBody>
      </p:sp>
    </p:spTree>
    <p:extLst>
      <p:ext uri="{BB962C8B-B14F-4D97-AF65-F5344CB8AC3E}">
        <p14:creationId xmlns:p14="http://schemas.microsoft.com/office/powerpoint/2010/main" val="326390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barn(inVertic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circle(in)">
                                      <p:cBhvr>
                                        <p:cTn id="35" dur="20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2000"/>
                                        <p:tgtEl>
                                          <p:spTgt spid="42"/>
                                        </p:tgtEl>
                                      </p:cBhvr>
                                    </p:animEffect>
                                    <p:anim calcmode="lin" valueType="num">
                                      <p:cBhvr>
                                        <p:cTn id="41" dur="2000" fill="hold"/>
                                        <p:tgtEl>
                                          <p:spTgt spid="42"/>
                                        </p:tgtEl>
                                        <p:attrNameLst>
                                          <p:attrName>ppt_w</p:attrName>
                                        </p:attrNameLst>
                                      </p:cBhvr>
                                      <p:tavLst>
                                        <p:tav tm="0" fmla="#ppt_w*sin(2.5*pi*$)">
                                          <p:val>
                                            <p:fltVal val="0"/>
                                          </p:val>
                                        </p:tav>
                                        <p:tav tm="100000">
                                          <p:val>
                                            <p:fltVal val="1"/>
                                          </p:val>
                                        </p:tav>
                                      </p:tavLst>
                                    </p:anim>
                                    <p:anim calcmode="lin" valueType="num">
                                      <p:cBhvr>
                                        <p:cTn id="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1000" fill="hold"/>
                                        <p:tgtEl>
                                          <p:spTgt spid="43"/>
                                        </p:tgtEl>
                                        <p:attrNameLst>
                                          <p:attrName>ppt_w</p:attrName>
                                        </p:attrNameLst>
                                      </p:cBhvr>
                                      <p:tavLst>
                                        <p:tav tm="0">
                                          <p:val>
                                            <p:fltVal val="0"/>
                                          </p:val>
                                        </p:tav>
                                        <p:tav tm="100000">
                                          <p:val>
                                            <p:strVal val="#ppt_w"/>
                                          </p:val>
                                        </p:tav>
                                      </p:tavLst>
                                    </p:anim>
                                    <p:anim calcmode="lin" valueType="num">
                                      <p:cBhvr>
                                        <p:cTn id="48" dur="1000" fill="hold"/>
                                        <p:tgtEl>
                                          <p:spTgt spid="43"/>
                                        </p:tgtEl>
                                        <p:attrNameLst>
                                          <p:attrName>ppt_h</p:attrName>
                                        </p:attrNameLst>
                                      </p:cBhvr>
                                      <p:tavLst>
                                        <p:tav tm="0">
                                          <p:val>
                                            <p:fltVal val="0"/>
                                          </p:val>
                                        </p:tav>
                                        <p:tav tm="100000">
                                          <p:val>
                                            <p:strVal val="#ppt_h"/>
                                          </p:val>
                                        </p:tav>
                                      </p:tavLst>
                                    </p:anim>
                                    <p:anim calcmode="lin" valueType="num">
                                      <p:cBhvr>
                                        <p:cTn id="49" dur="1000" fill="hold"/>
                                        <p:tgtEl>
                                          <p:spTgt spid="43"/>
                                        </p:tgtEl>
                                        <p:attrNameLst>
                                          <p:attrName>style.rotation</p:attrName>
                                        </p:attrNameLst>
                                      </p:cBhvr>
                                      <p:tavLst>
                                        <p:tav tm="0">
                                          <p:val>
                                            <p:fltVal val="90"/>
                                          </p:val>
                                        </p:tav>
                                        <p:tav tm="100000">
                                          <p:val>
                                            <p:fltVal val="0"/>
                                          </p:val>
                                        </p:tav>
                                      </p:tavLst>
                                    </p:anim>
                                    <p:animEffect transition="in" filter="fade">
                                      <p:cBhvr>
                                        <p:cTn id="50" dur="10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heel(1)">
                                      <p:cBhvr>
                                        <p:cTn id="68" dur="20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randombar(horizontal)">
                                      <p:cBhvr>
                                        <p:cTn id="73" dur="500"/>
                                        <p:tgtEl>
                                          <p:spTgt spid="47"/>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smtClean="0"/>
              <a:t>Tools Pengolahan Citra Digital</a:t>
            </a:r>
            <a:endParaRPr/>
          </a:p>
        </p:txBody>
      </p:sp>
      <p:pic>
        <p:nvPicPr>
          <p:cNvPr id="4098" name="Picture 2" descr="https://yt3.ggpht.com/a-/AAuE7mCE243aNH0TviSGpqGJFFQRrF4hFl3ElVra8w=s288-mo-c-c0xffffffff-rj-k-n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3581" y="1983903"/>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yt3.ggpht.com/a-/AAuE7mAnbXgqe3FTrTqO2iQpAyPqoNyi5hfclsKuvQ=s288-mo-c-c0xffffffff-rj-k-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674" y="2029195"/>
            <a:ext cx="27432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413332" y="2347636"/>
            <a:ext cx="2034471" cy="2016224"/>
          </a:xfrm>
          <a:prstGeom prst="rect">
            <a:avLst/>
          </a:prstGeom>
        </p:spPr>
      </p:pic>
      <p:sp>
        <p:nvSpPr>
          <p:cNvPr id="6" name="TextBox 5"/>
          <p:cNvSpPr txBox="1"/>
          <p:nvPr/>
        </p:nvSpPr>
        <p:spPr>
          <a:xfrm>
            <a:off x="1260381" y="4727103"/>
            <a:ext cx="1109599" cy="461665"/>
          </a:xfrm>
          <a:prstGeom prst="rect">
            <a:avLst/>
          </a:prstGeom>
          <a:noFill/>
        </p:spPr>
        <p:txBody>
          <a:bodyPr wrap="none" rtlCol="0">
            <a:spAutoFit/>
          </a:bodyPr>
          <a:lstStyle/>
          <a:p>
            <a:pPr algn="ctr"/>
            <a:r>
              <a:rPr lang="en-ID" sz="2400" smtClean="0">
                <a:solidFill>
                  <a:srgbClr val="000000"/>
                </a:solidFill>
                <a:latin typeface="+mj-lt"/>
              </a:rPr>
              <a:t>Matlab</a:t>
            </a:r>
            <a:endParaRPr lang="en-ID" sz="2400">
              <a:solidFill>
                <a:srgbClr val="000000"/>
              </a:solidFill>
              <a:latin typeface="+mj-lt"/>
            </a:endParaRPr>
          </a:p>
        </p:txBody>
      </p:sp>
      <p:sp>
        <p:nvSpPr>
          <p:cNvPr id="11" name="TextBox 10"/>
          <p:cNvSpPr txBox="1"/>
          <p:nvPr/>
        </p:nvSpPr>
        <p:spPr>
          <a:xfrm>
            <a:off x="4380286" y="4742929"/>
            <a:ext cx="906017" cy="461665"/>
          </a:xfrm>
          <a:prstGeom prst="rect">
            <a:avLst/>
          </a:prstGeom>
          <a:noFill/>
        </p:spPr>
        <p:txBody>
          <a:bodyPr wrap="none" rtlCol="0">
            <a:spAutoFit/>
          </a:bodyPr>
          <a:lstStyle/>
          <a:p>
            <a:pPr algn="ctr"/>
            <a:r>
              <a:rPr lang="en-ID" sz="2400" smtClean="0">
                <a:solidFill>
                  <a:srgbClr val="000000"/>
                </a:solidFill>
                <a:latin typeface="+mj-lt"/>
              </a:rPr>
              <a:t>Scilab</a:t>
            </a:r>
            <a:endParaRPr lang="en-ID" sz="2400">
              <a:solidFill>
                <a:srgbClr val="000000"/>
              </a:solidFill>
              <a:latin typeface="+mj-lt"/>
            </a:endParaRPr>
          </a:p>
        </p:txBody>
      </p:sp>
      <p:sp>
        <p:nvSpPr>
          <p:cNvPr id="12" name="TextBox 11"/>
          <p:cNvSpPr txBox="1"/>
          <p:nvPr/>
        </p:nvSpPr>
        <p:spPr>
          <a:xfrm>
            <a:off x="6991391" y="4730794"/>
            <a:ext cx="1049582" cy="461665"/>
          </a:xfrm>
          <a:prstGeom prst="rect">
            <a:avLst/>
          </a:prstGeom>
          <a:noFill/>
        </p:spPr>
        <p:txBody>
          <a:bodyPr wrap="none" rtlCol="0">
            <a:spAutoFit/>
          </a:bodyPr>
          <a:lstStyle/>
          <a:p>
            <a:pPr algn="ctr"/>
            <a:r>
              <a:rPr lang="en-ID" sz="2400" smtClean="0">
                <a:solidFill>
                  <a:srgbClr val="000000"/>
                </a:solidFill>
                <a:latin typeface="+mj-lt"/>
              </a:rPr>
              <a:t>Octave</a:t>
            </a:r>
            <a:endParaRPr lang="en-ID" sz="2400">
              <a:solidFill>
                <a:srgbClr val="000000"/>
              </a:solidFill>
              <a:latin typeface="+mj-lt"/>
            </a:endParaRPr>
          </a:p>
        </p:txBody>
      </p:sp>
      <p:sp>
        <p:nvSpPr>
          <p:cNvPr id="13" name="TextBox 12"/>
          <p:cNvSpPr txBox="1"/>
          <p:nvPr/>
        </p:nvSpPr>
        <p:spPr>
          <a:xfrm>
            <a:off x="576361" y="5825857"/>
            <a:ext cx="4769254" cy="461665"/>
          </a:xfrm>
          <a:prstGeom prst="rect">
            <a:avLst/>
          </a:prstGeom>
          <a:solidFill>
            <a:srgbClr val="C00000"/>
          </a:solidFill>
        </p:spPr>
        <p:txBody>
          <a:bodyPr wrap="none" rtlCol="0">
            <a:spAutoFit/>
          </a:bodyPr>
          <a:lstStyle/>
          <a:p>
            <a:pPr algn="ctr"/>
            <a:r>
              <a:rPr lang="en-ID" sz="2400" smtClean="0">
                <a:solidFill>
                  <a:schemeClr val="bg1"/>
                </a:solidFill>
                <a:latin typeface="+mj-lt"/>
              </a:rPr>
              <a:t>Alternatif: http://octave-online.net </a:t>
            </a:r>
            <a:endParaRPr lang="en-ID" sz="2400">
              <a:solidFill>
                <a:schemeClr val="bg1"/>
              </a:solidFill>
              <a:latin typeface="+mj-lt"/>
            </a:endParaRPr>
          </a:p>
        </p:txBody>
      </p:sp>
      <p:pic>
        <p:nvPicPr>
          <p:cNvPr id="2" name="Picture 2" descr="https://i0.wp.com/neptune.ai/wp-content/uploads/opencv-1.png?resize=195%2C240&amp;ssl=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6400" y="1556792"/>
            <a:ext cx="1404155"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ci-kit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6749" y="3546376"/>
            <a:ext cx="1485054" cy="14850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ci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642" y="5539411"/>
            <a:ext cx="2615670" cy="10345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583212" y="4957935"/>
            <a:ext cx="1692131" cy="461665"/>
          </a:xfrm>
          <a:prstGeom prst="rect">
            <a:avLst/>
          </a:prstGeom>
          <a:noFill/>
        </p:spPr>
        <p:txBody>
          <a:bodyPr wrap="none" rtlCol="0">
            <a:spAutoFit/>
          </a:bodyPr>
          <a:lstStyle/>
          <a:p>
            <a:pPr algn="ctr"/>
            <a:r>
              <a:rPr lang="en-ID" sz="2400" smtClean="0">
                <a:solidFill>
                  <a:srgbClr val="000000"/>
                </a:solidFill>
                <a:latin typeface="+mj-lt"/>
              </a:rPr>
              <a:t>Scikit-image</a:t>
            </a:r>
            <a:endParaRPr lang="en-ID" sz="2400">
              <a:solidFill>
                <a:srgbClr val="000000"/>
              </a:solidFill>
              <a:latin typeface="+mj-lt"/>
            </a:endParaRPr>
          </a:p>
        </p:txBody>
      </p:sp>
    </p:spTree>
    <p:extLst>
      <p:ext uri="{BB962C8B-B14F-4D97-AF65-F5344CB8AC3E}">
        <p14:creationId xmlns:p14="http://schemas.microsoft.com/office/powerpoint/2010/main" val="1306360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3" name="Content Placeholder 2"/>
          <p:cNvSpPr>
            <a:spLocks noGrp="1"/>
          </p:cNvSpPr>
          <p:nvPr>
            <p:ph idx="1"/>
          </p:nvPr>
        </p:nvSpPr>
        <p:spPr/>
        <p:txBody>
          <a:bodyPr/>
          <a:lstStyle/>
          <a:p>
            <a:r>
              <a:rPr lang="en-ID" smtClean="0"/>
              <a:t>Pengolahan Citra Digital merupakan serangkaian u</a:t>
            </a:r>
            <a:r>
              <a:rPr lang="id-ID" smtClean="0"/>
              <a:t>saha </a:t>
            </a:r>
            <a:r>
              <a:rPr lang="id-ID"/>
              <a:t>untuk melakukan transformasi suatu citra/gambar menjadi citra lain dengan menggunakan teknik tertentu </a:t>
            </a:r>
            <a:endParaRPr lang="en-ID" smtClean="0"/>
          </a:p>
          <a:p>
            <a:r>
              <a:rPr lang="en-ID" smtClean="0"/>
              <a:t>Representasi citra digital dalam bentuk matriks 2 dimensi (atau lebih). Setiap titik diwakili oleh sebuah nilai.</a:t>
            </a:r>
          </a:p>
          <a:p>
            <a:r>
              <a:rPr lang="en-ID" smtClean="0"/>
              <a:t>Pengolahan Citra Digital dapat menggunakan tools seperti Matlab, Octave, Scilab, dsb</a:t>
            </a:r>
          </a:p>
          <a:p>
            <a:endParaRPr lang="id-ID"/>
          </a:p>
        </p:txBody>
      </p:sp>
    </p:spTree>
    <p:extLst>
      <p:ext uri="{BB962C8B-B14F-4D97-AF65-F5344CB8AC3E}">
        <p14:creationId xmlns:p14="http://schemas.microsoft.com/office/powerpoint/2010/main" val="3097302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id-ID" sz="6000" dirty="0" smtClean="0"/>
              <a:t>SELESAI</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Tujuan Pembelajaran</a:t>
            </a:r>
            <a:endParaRPr lang="id-ID" dirty="0"/>
          </a:p>
        </p:txBody>
      </p:sp>
      <p:sp>
        <p:nvSpPr>
          <p:cNvPr id="7" name="Content Placeholder 6"/>
          <p:cNvSpPr>
            <a:spLocks noGrp="1"/>
          </p:cNvSpPr>
          <p:nvPr>
            <p:ph idx="1"/>
          </p:nvPr>
        </p:nvSpPr>
        <p:spPr/>
        <p:txBody>
          <a:bodyPr/>
          <a:lstStyle/>
          <a:p>
            <a:r>
              <a:rPr lang="id-ID"/>
              <a:t>Mahasiswa mampu menjelaskan konsep pengolahan citra digital, representasi citra dan contoh implementasi pengolahan citra dalam kehidupan sehari-hari.</a:t>
            </a:r>
          </a:p>
        </p:txBody>
      </p:sp>
    </p:spTree>
    <p:extLst>
      <p:ext uri="{BB962C8B-B14F-4D97-AF65-F5344CB8AC3E}">
        <p14:creationId xmlns:p14="http://schemas.microsoft.com/office/powerpoint/2010/main" val="610800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TextBox 5"/>
          <p:cNvSpPr txBox="1"/>
          <p:nvPr/>
        </p:nvSpPr>
        <p:spPr>
          <a:xfrm>
            <a:off x="2783632" y="1556792"/>
            <a:ext cx="8357333" cy="2800767"/>
          </a:xfrm>
          <a:prstGeom prst="rect">
            <a:avLst/>
          </a:prstGeom>
          <a:solidFill>
            <a:srgbClr val="0070C0"/>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D" sz="8800" b="1" smtClean="0">
                <a:solidFill>
                  <a:schemeClr val="bg1"/>
                </a:solidFill>
                <a:effectLst>
                  <a:outerShdw blurRad="50800" dist="38100" dir="18900000" algn="bl" rotWithShape="0">
                    <a:prstClr val="black">
                      <a:alpha val="40000"/>
                    </a:prstClr>
                  </a:outerShdw>
                </a:effectLst>
                <a:latin typeface="Bahnschrift Condensed" panose="020B0502040204020203" pitchFamily="34" charset="0"/>
              </a:rPr>
              <a:t>PENGANTAR PENGOLAHAN CITRA</a:t>
            </a:r>
            <a:endParaRPr lang="en-ID" sz="8800" b="1">
              <a:solidFill>
                <a:schemeClr val="bg1"/>
              </a:solidFill>
              <a:effectLst>
                <a:outerShdw blurRad="50800" dist="38100" dir="18900000" algn="bl" rotWithShape="0">
                  <a:prstClr val="black">
                    <a:alpha val="40000"/>
                  </a:prstClr>
                </a:outerShdw>
              </a:effectLst>
              <a:latin typeface="Bahnschrift Condensed" panose="020B0502040204020203" pitchFamily="34" charset="0"/>
            </a:endParaRPr>
          </a:p>
        </p:txBody>
      </p:sp>
      <p:sp>
        <p:nvSpPr>
          <p:cNvPr id="8" name="TextBox 7"/>
          <p:cNvSpPr txBox="1"/>
          <p:nvPr/>
        </p:nvSpPr>
        <p:spPr>
          <a:xfrm>
            <a:off x="1336570" y="529975"/>
            <a:ext cx="5191478" cy="769441"/>
          </a:xfrm>
          <a:prstGeom prst="rect">
            <a:avLst/>
          </a:prstGeom>
          <a:solidFill>
            <a:srgbClr val="C00000"/>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ID" sz="4400" smtClean="0">
                <a:solidFill>
                  <a:schemeClr val="bg1"/>
                </a:solidFill>
                <a:latin typeface="Bahnschrift SemiBold Condensed" panose="020B0502040204020203" pitchFamily="34" charset="0"/>
              </a:rPr>
              <a:t>PENGOLAHAN CITRA DIGITAL</a:t>
            </a:r>
            <a:endParaRPr lang="en-ID" sz="4400">
              <a:solidFill>
                <a:schemeClr val="bg1"/>
              </a:solidFill>
              <a:latin typeface="Bahnschrift SemiBold Condensed" panose="020B0502040204020203"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2055" y="309175"/>
            <a:ext cx="1591044" cy="733596"/>
          </a:xfrm>
          <a:prstGeom prst="rect">
            <a:avLst/>
          </a:prstGeom>
        </p:spPr>
      </p:pic>
      <p:sp>
        <p:nvSpPr>
          <p:cNvPr id="2" name="Oval 1"/>
          <p:cNvSpPr/>
          <p:nvPr/>
        </p:nvSpPr>
        <p:spPr>
          <a:xfrm>
            <a:off x="8627668" y="341375"/>
            <a:ext cx="1087655" cy="1087655"/>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en-ID" sz="6000" b="1" smtClean="0">
                <a:latin typeface="Arial Narrow" panose="020B0606020202030204" pitchFamily="34" charset="0"/>
              </a:rPr>
              <a:t>1</a:t>
            </a:r>
            <a:endParaRPr lang="en-ID" sz="1100" b="1">
              <a:latin typeface="Arial Narrow" panose="020B0606020202030204" pitchFamily="34" charset="0"/>
            </a:endParaRPr>
          </a:p>
        </p:txBody>
      </p:sp>
      <p:sp>
        <p:nvSpPr>
          <p:cNvPr id="3" name="TextBox 2"/>
          <p:cNvSpPr txBox="1"/>
          <p:nvPr/>
        </p:nvSpPr>
        <p:spPr>
          <a:xfrm>
            <a:off x="6584457" y="623592"/>
            <a:ext cx="2095125" cy="523220"/>
          </a:xfrm>
          <a:prstGeom prst="rect">
            <a:avLst/>
          </a:prstGeom>
          <a:noFill/>
        </p:spPr>
        <p:txBody>
          <a:bodyPr wrap="none" rtlCol="0">
            <a:spAutoFit/>
          </a:bodyPr>
          <a:lstStyle/>
          <a:p>
            <a:r>
              <a:rPr lang="en-ID" sz="2800" b="1" smtClean="0">
                <a:solidFill>
                  <a:srgbClr val="FF0000"/>
                </a:solidFill>
                <a:latin typeface="Arial Narrow" panose="020B0606020202030204" pitchFamily="34" charset="0"/>
              </a:rPr>
              <a:t>PERTEMUAN</a:t>
            </a:r>
            <a:endParaRPr lang="en-ID" b="1">
              <a:solidFill>
                <a:srgbClr val="FF0000"/>
              </a:solidFill>
              <a:latin typeface="Arial Narrow" panose="020B0606020202030204" pitchFamily="34" charset="0"/>
            </a:endParaRPr>
          </a:p>
        </p:txBody>
      </p:sp>
      <p:grpSp>
        <p:nvGrpSpPr>
          <p:cNvPr id="11" name="Group 10"/>
          <p:cNvGrpSpPr/>
          <p:nvPr/>
        </p:nvGrpSpPr>
        <p:grpSpPr>
          <a:xfrm>
            <a:off x="5602072" y="5585217"/>
            <a:ext cx="5538893" cy="1036024"/>
            <a:chOff x="252866" y="5727925"/>
            <a:chExt cx="5538893" cy="1036024"/>
          </a:xfrm>
          <a:effectLst>
            <a:glow rad="127000">
              <a:schemeClr val="bg1"/>
            </a:glow>
          </a:effectLst>
        </p:grpSpPr>
        <p:sp>
          <p:nvSpPr>
            <p:cNvPr id="13" name="TextBox 12"/>
            <p:cNvSpPr txBox="1"/>
            <p:nvPr/>
          </p:nvSpPr>
          <p:spPr>
            <a:xfrm>
              <a:off x="1334257" y="5727925"/>
              <a:ext cx="4457502" cy="1036024"/>
            </a:xfrm>
            <a:prstGeom prst="rect">
              <a:avLst/>
            </a:prstGeom>
            <a:solidFill>
              <a:schemeClr val="bg1">
                <a:alpha val="60000"/>
              </a:schemeClr>
            </a:solidFill>
          </p:spPr>
          <p:txBody>
            <a:bodyPr wrap="none" rtlCol="0" anchor="ctr">
              <a:noAutofit/>
            </a:bodyPr>
            <a:lstStyle/>
            <a:p>
              <a:r>
                <a:rPr lang="en-ID" sz="2000" b="1" smtClean="0"/>
                <a:t>Dr. Achmad Solichin, S.Kom., M.T.I.</a:t>
              </a:r>
            </a:p>
            <a:p>
              <a:r>
                <a:rPr lang="en-ID" sz="2000" smtClean="0"/>
                <a:t>Universitas Budi Luhur</a:t>
              </a:r>
            </a:p>
            <a:p>
              <a:r>
                <a:rPr lang="en-ID" sz="2000" smtClean="0"/>
                <a:t>http://achmatim.net</a:t>
              </a:r>
              <a:endParaRPr lang="en-ID" sz="200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66" y="5727925"/>
              <a:ext cx="1036024" cy="1036024"/>
            </a:xfrm>
            <a:prstGeom prst="rect">
              <a:avLst/>
            </a:prstGeom>
          </p:spPr>
        </p:pic>
      </p:grpSp>
      <p:sp>
        <p:nvSpPr>
          <p:cNvPr id="10" name="TextBox 9"/>
          <p:cNvSpPr txBox="1"/>
          <p:nvPr/>
        </p:nvSpPr>
        <p:spPr>
          <a:xfrm>
            <a:off x="4153304" y="4409915"/>
            <a:ext cx="7127272" cy="923330"/>
          </a:xfrm>
          <a:prstGeom prst="rect">
            <a:avLst/>
          </a:prstGeom>
          <a:noFill/>
        </p:spPr>
        <p:txBody>
          <a:bodyPr wrap="none" rtlCol="0">
            <a:spAutoFit/>
          </a:bodyPr>
          <a:lstStyle/>
          <a:p>
            <a:r>
              <a:rPr lang="en-ID" sz="5400" smtClean="0">
                <a:latin typeface="Vivaldi" panose="03020602050506090804" pitchFamily="66" charset="0"/>
              </a:rPr>
              <a:t>Konsep dan Implementasinya</a:t>
            </a:r>
            <a:endParaRPr lang="en-ID" sz="5400">
              <a:latin typeface="Vivaldi" panose="03020602050506090804" pitchFamily="66"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497" y="1146811"/>
            <a:ext cx="1705750" cy="5711189"/>
          </a:xfrm>
          <a:prstGeom prst="rect">
            <a:avLst/>
          </a:prstGeom>
        </p:spPr>
      </p:pic>
    </p:spTree>
    <p:extLst>
      <p:ext uri="{BB962C8B-B14F-4D97-AF65-F5344CB8AC3E}">
        <p14:creationId xmlns:p14="http://schemas.microsoft.com/office/powerpoint/2010/main" val="18658306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500"/>
                            </p:stCondLst>
                            <p:childTnLst>
                              <p:par>
                                <p:cTn id="15" presetID="3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 grpId="0" animBg="1"/>
      <p:bldP spid="3"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Topik Pembahasan</a:t>
            </a:r>
            <a:endParaRPr lang="id-ID" dirty="0"/>
          </a:p>
        </p:txBody>
      </p:sp>
      <p:sp>
        <p:nvSpPr>
          <p:cNvPr id="3" name="Content Placeholder 2"/>
          <p:cNvSpPr>
            <a:spLocks noGrp="1"/>
          </p:cNvSpPr>
          <p:nvPr>
            <p:ph idx="1"/>
          </p:nvPr>
        </p:nvSpPr>
        <p:spPr/>
        <p:txBody>
          <a:bodyPr/>
          <a:lstStyle/>
          <a:p>
            <a:r>
              <a:rPr lang="id-ID" smtClean="0"/>
              <a:t>Pengertian </a:t>
            </a:r>
            <a:r>
              <a:rPr lang="id-ID"/>
              <a:t>Citra Digital</a:t>
            </a:r>
          </a:p>
          <a:p>
            <a:r>
              <a:rPr lang="id-ID" smtClean="0"/>
              <a:t>Konsep </a:t>
            </a:r>
            <a:r>
              <a:rPr lang="id-ID"/>
              <a:t>Pengolahan Citra Digital</a:t>
            </a:r>
          </a:p>
          <a:p>
            <a:r>
              <a:rPr lang="id-ID" smtClean="0"/>
              <a:t>Representasi </a:t>
            </a:r>
            <a:r>
              <a:rPr lang="id-ID"/>
              <a:t>Citra</a:t>
            </a:r>
          </a:p>
          <a:p>
            <a:r>
              <a:rPr lang="id-ID" smtClean="0"/>
              <a:t>Kuantisasi </a:t>
            </a:r>
            <a:r>
              <a:rPr lang="id-ID"/>
              <a:t>Citra</a:t>
            </a:r>
          </a:p>
          <a:p>
            <a:r>
              <a:rPr lang="id-ID" smtClean="0"/>
              <a:t>Contoh </a:t>
            </a:r>
            <a:r>
              <a:rPr lang="id-ID"/>
              <a:t>Implementasi pengolahan citra </a:t>
            </a:r>
            <a:r>
              <a:rPr lang="id-ID" smtClean="0"/>
              <a:t>digital</a:t>
            </a:r>
            <a:endParaRPr lang="id-ID"/>
          </a:p>
        </p:txBody>
      </p:sp>
    </p:spTree>
    <p:extLst>
      <p:ext uri="{BB962C8B-B14F-4D97-AF65-F5344CB8AC3E}">
        <p14:creationId xmlns:p14="http://schemas.microsoft.com/office/powerpoint/2010/main" val="28627248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Apa itu Citra Digital?</a:t>
            </a:r>
            <a:endParaRPr/>
          </a:p>
        </p:txBody>
      </p:sp>
      <p:pic>
        <p:nvPicPr>
          <p:cNvPr id="80" name="Google Shape;80;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36923" y="1628799"/>
            <a:ext cx="3298911" cy="4230833"/>
          </a:xfrm>
          <a:prstGeom prst="rect">
            <a:avLst/>
          </a:prstGeom>
          <a:noFill/>
          <a:ln>
            <a:noFill/>
          </a:ln>
          <a:effectLst>
            <a:outerShdw blurRad="57150" dist="19050" dir="5400000" algn="bl" rotWithShape="0">
              <a:srgbClr val="000000">
                <a:alpha val="50000"/>
              </a:srgbClr>
            </a:outerShdw>
          </a:effectLst>
        </p:spPr>
      </p:pic>
      <p:sp>
        <p:nvSpPr>
          <p:cNvPr id="81" name="Google Shape;81;p15"/>
          <p:cNvSpPr txBox="1"/>
          <p:nvPr/>
        </p:nvSpPr>
        <p:spPr>
          <a:xfrm>
            <a:off x="971567" y="5859633"/>
            <a:ext cx="3780400" cy="803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400">
                <a:latin typeface="+mj-lt"/>
                <a:ea typeface="Verdana" panose="020B0604030504040204" pitchFamily="34" charset="0"/>
                <a:cs typeface="Roboto"/>
                <a:sym typeface="Roboto"/>
              </a:rPr>
              <a:t>Apa yang kita lihat</a:t>
            </a:r>
            <a:endParaRPr sz="2400">
              <a:latin typeface="+mj-lt"/>
              <a:ea typeface="Verdana" panose="020B0604030504040204" pitchFamily="34" charset="0"/>
              <a:cs typeface="Roboto"/>
              <a:sym typeface="Roboto"/>
            </a:endParaRPr>
          </a:p>
        </p:txBody>
      </p:sp>
      <p:pic>
        <p:nvPicPr>
          <p:cNvPr id="82" name="Google Shape;82;p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096000" y="1558252"/>
            <a:ext cx="4273096" cy="4301383"/>
          </a:xfrm>
          <a:prstGeom prst="rect">
            <a:avLst/>
          </a:prstGeom>
          <a:noFill/>
          <a:ln>
            <a:noFill/>
          </a:ln>
        </p:spPr>
      </p:pic>
      <p:sp>
        <p:nvSpPr>
          <p:cNvPr id="83" name="Google Shape;83;p15"/>
          <p:cNvSpPr txBox="1"/>
          <p:nvPr/>
        </p:nvSpPr>
        <p:spPr>
          <a:xfrm>
            <a:off x="5700600" y="5859633"/>
            <a:ext cx="4586400" cy="803600"/>
          </a:xfrm>
          <a:prstGeom prst="rect">
            <a:avLst/>
          </a:prstGeom>
          <a:noFill/>
          <a:ln>
            <a:noFill/>
          </a:ln>
        </p:spPr>
        <p:txBody>
          <a:bodyPr spcFirstLastPara="1" wrap="square" lIns="121900" tIns="121900" rIns="121900" bIns="121900" anchor="t" anchorCtr="0">
            <a:noAutofit/>
          </a:bodyPr>
          <a:lstStyle>
            <a:defPPr>
              <a:defRPr lang="en-AU"/>
            </a:defPPr>
            <a:lvl1pPr algn="ctr">
              <a:spcBef>
                <a:spcPts val="0"/>
              </a:spcBef>
              <a:spcAft>
                <a:spcPts val="0"/>
              </a:spcAft>
              <a:defRPr sz="2400">
                <a:latin typeface="+mj-lt"/>
                <a:ea typeface="Verdana" panose="020B0604030504040204" pitchFamily="34" charset="0"/>
                <a:cs typeface="Roboto"/>
              </a:defRPr>
            </a:lvl1pPr>
          </a:lstStyle>
          <a:p>
            <a:r>
              <a:rPr lang="en">
                <a:sym typeface="Roboto"/>
              </a:rPr>
              <a:t>Apa yang komputer lihat</a:t>
            </a:r>
            <a:endParaRPr>
              <a:sym typeface="Roboto"/>
            </a:endParaRPr>
          </a:p>
        </p:txBody>
      </p:sp>
    </p:spTree>
    <p:extLst>
      <p:ext uri="{BB962C8B-B14F-4D97-AF65-F5344CB8AC3E}">
        <p14:creationId xmlns:p14="http://schemas.microsoft.com/office/powerpoint/2010/main" val="13358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Apa itu Citra?</a:t>
            </a:r>
            <a:endParaRPr/>
          </a:p>
        </p:txBody>
      </p:sp>
      <p:sp>
        <p:nvSpPr>
          <p:cNvPr id="89" name="Google Shape;89;p1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15000"/>
              </a:lnSpc>
            </a:pPr>
            <a:r>
              <a:rPr lang="en"/>
              <a:t>Citra adalah gambar dua dimensi yang bisa ditampilkan pada layar komputer sebagai himpunan/ diskrit nilai digital yang disebut pixel/ picture elements. </a:t>
            </a:r>
          </a:p>
          <a:p>
            <a:pPr>
              <a:lnSpc>
                <a:spcPct val="115000"/>
              </a:lnSpc>
            </a:pPr>
            <a:r>
              <a:rPr lang="en" smtClean="0"/>
              <a:t>Secara </a:t>
            </a:r>
            <a:r>
              <a:rPr lang="en"/>
              <a:t>matematis, citra merupakan fungsi kontinu dari intensitas cahaya pada bidang dua </a:t>
            </a:r>
            <a:r>
              <a:rPr lang="en" smtClean="0"/>
              <a:t>dimensi.</a:t>
            </a:r>
            <a:endParaRPr lang="en"/>
          </a:p>
          <a:p>
            <a:pPr>
              <a:lnSpc>
                <a:spcPct val="115000"/>
              </a:lnSpc>
            </a:pPr>
            <a:r>
              <a:rPr lang="en" smtClean="0"/>
              <a:t>Menurut </a:t>
            </a:r>
            <a:r>
              <a:rPr lang="en"/>
              <a:t>Gonzalez dan Woods (2007), citra didefinisikan sebagai fungsi</a:t>
            </a:r>
            <a:br>
              <a:rPr lang="en"/>
            </a:br>
            <a:r>
              <a:rPr lang="en"/>
              <a:t>dua dimensi dari f(x, y).</a:t>
            </a:r>
            <a:endParaRPr/>
          </a:p>
        </p:txBody>
      </p:sp>
    </p:spTree>
    <p:extLst>
      <p:ext uri="{BB962C8B-B14F-4D97-AF65-F5344CB8AC3E}">
        <p14:creationId xmlns:p14="http://schemas.microsoft.com/office/powerpoint/2010/main" val="267178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 calcmode="lin" valueType="num">
                                      <p:cBhvr additive="base">
                                        <p:cTn id="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xEl>
                                              <p:pRg st="1" end="1"/>
                                            </p:txEl>
                                          </p:spTgt>
                                        </p:tgtEl>
                                        <p:attrNameLst>
                                          <p:attrName>style.visibility</p:attrName>
                                        </p:attrNameLst>
                                      </p:cBhvr>
                                      <p:to>
                                        <p:strVal val="visible"/>
                                      </p:to>
                                    </p:set>
                                    <p:anim calcmode="lin" valueType="num">
                                      <p:cBhvr additive="base">
                                        <p:cTn id="13" dur="500" fill="hold"/>
                                        <p:tgtEl>
                                          <p:spTgt spid="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9">
                                            <p:txEl>
                                              <p:pRg st="2" end="2"/>
                                            </p:txEl>
                                          </p:spTgt>
                                        </p:tgtEl>
                                        <p:attrNameLst>
                                          <p:attrName>style.visibility</p:attrName>
                                        </p:attrNameLst>
                                      </p:cBhvr>
                                      <p:to>
                                        <p:strVal val="visible"/>
                                      </p:to>
                                    </p:set>
                                    <p:anim calcmode="lin" valueType="num">
                                      <p:cBhvr additive="base">
                                        <p:cTn id="19" dur="500" fill="hold"/>
                                        <p:tgtEl>
                                          <p:spTgt spid="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Pengolahan Citra Digital</a:t>
            </a:r>
            <a:endParaRPr/>
          </a:p>
        </p:txBody>
      </p:sp>
      <p:sp>
        <p:nvSpPr>
          <p:cNvPr id="95" name="Google Shape;95;p17"/>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15000"/>
              </a:lnSpc>
            </a:pPr>
            <a:r>
              <a:rPr lang="en"/>
              <a:t>Pemrosesan gambar berdimensi-dua melalui komputer digital (Jain, 1989)</a:t>
            </a:r>
            <a:endParaRPr/>
          </a:p>
          <a:p>
            <a:pPr>
              <a:lnSpc>
                <a:spcPct val="115000"/>
              </a:lnSpc>
            </a:pPr>
            <a:r>
              <a:rPr lang="en"/>
              <a:t>Berbagai teknik yang keberadaannya  untuk memanipulasi dan memodifikasi citra dengan berbagai cara (Efford, 2000)</a:t>
            </a:r>
            <a:endParaRPr/>
          </a:p>
          <a:p>
            <a:pPr>
              <a:lnSpc>
                <a:spcPct val="115000"/>
              </a:lnSpc>
            </a:pPr>
            <a:r>
              <a:rPr lang="en"/>
              <a:t>Proses yang bertujuan untuk memanipulasi dan menganalisis citra dengan bantuan komputer</a:t>
            </a:r>
            <a:endParaRPr/>
          </a:p>
          <a:p>
            <a:pPr>
              <a:lnSpc>
                <a:spcPct val="115000"/>
              </a:lnSpc>
            </a:pPr>
            <a:r>
              <a:rPr lang="en"/>
              <a:t>Usaha untuk melakukan transformasi suatu citra/gambar menjadi citra lain dengan menggunakan teknik tertentu (Wikipedia, 2019)</a:t>
            </a:r>
            <a:endParaRPr/>
          </a:p>
        </p:txBody>
      </p:sp>
    </p:spTree>
    <p:extLst>
      <p:ext uri="{BB962C8B-B14F-4D97-AF65-F5344CB8AC3E}">
        <p14:creationId xmlns:p14="http://schemas.microsoft.com/office/powerpoint/2010/main" val="2499489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Pengolahan Citra Digital</a:t>
            </a:r>
            <a:endParaRPr/>
          </a:p>
        </p:txBody>
      </p:sp>
      <p:pic>
        <p:nvPicPr>
          <p:cNvPr id="101" name="Google Shape;101;p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36941" y="2132856"/>
            <a:ext cx="2930133" cy="2930133"/>
          </a:xfrm>
          <a:prstGeom prst="rect">
            <a:avLst/>
          </a:prstGeom>
          <a:noFill/>
          <a:ln>
            <a:noFill/>
          </a:ln>
        </p:spPr>
      </p:pic>
      <p:pic>
        <p:nvPicPr>
          <p:cNvPr id="102" name="Google Shape;102;p18"/>
          <p:cNvPicPr preferRelativeResize="0"/>
          <p:nvPr/>
        </p:nvPicPr>
        <p:blipFill>
          <a:blip r:embed="rId4">
            <a:alphaModFix/>
          </a:blip>
          <a:stretch>
            <a:fillRect/>
          </a:stretch>
        </p:blipFill>
        <p:spPr>
          <a:xfrm>
            <a:off x="7968208" y="2132856"/>
            <a:ext cx="2930133" cy="2930133"/>
          </a:xfrm>
          <a:prstGeom prst="rect">
            <a:avLst/>
          </a:prstGeom>
          <a:noFill/>
          <a:ln>
            <a:noFill/>
          </a:ln>
        </p:spPr>
      </p:pic>
      <p:sp>
        <p:nvSpPr>
          <p:cNvPr id="103" name="Google Shape;103;p18"/>
          <p:cNvSpPr txBox="1"/>
          <p:nvPr/>
        </p:nvSpPr>
        <p:spPr>
          <a:xfrm>
            <a:off x="7144241" y="3188122"/>
            <a:ext cx="646800" cy="8196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sz="5333">
                <a:latin typeface="Roboto"/>
                <a:ea typeface="Roboto"/>
                <a:cs typeface="Roboto"/>
                <a:sym typeface="Roboto"/>
              </a:rPr>
              <a:t>+</a:t>
            </a:r>
            <a:endParaRPr sz="5333">
              <a:latin typeface="Roboto"/>
              <a:ea typeface="Roboto"/>
              <a:cs typeface="Roboto"/>
              <a:sym typeface="Roboto"/>
            </a:endParaRPr>
          </a:p>
        </p:txBody>
      </p:sp>
      <p:sp>
        <p:nvSpPr>
          <p:cNvPr id="104" name="Google Shape;104;p18"/>
          <p:cNvSpPr txBox="1"/>
          <p:nvPr/>
        </p:nvSpPr>
        <p:spPr>
          <a:xfrm>
            <a:off x="1344007" y="3188122"/>
            <a:ext cx="2501600" cy="8196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sz="4800">
                <a:latin typeface="+mj-lt"/>
                <a:ea typeface="Roboto"/>
                <a:cs typeface="Roboto"/>
                <a:sym typeface="Roboto"/>
              </a:rPr>
              <a:t>PCD =</a:t>
            </a:r>
            <a:endParaRPr sz="4800">
              <a:latin typeface="+mj-lt"/>
              <a:ea typeface="Roboto"/>
              <a:cs typeface="Roboto"/>
              <a:sym typeface="Roboto"/>
            </a:endParaRPr>
          </a:p>
        </p:txBody>
      </p:sp>
      <p:sp>
        <p:nvSpPr>
          <p:cNvPr id="105" name="Google Shape;105;p18"/>
          <p:cNvSpPr txBox="1"/>
          <p:nvPr/>
        </p:nvSpPr>
        <p:spPr>
          <a:xfrm>
            <a:off x="6081300" y="6240633"/>
            <a:ext cx="5887600" cy="4024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sz="1333"/>
              <a:t>More about Lenna: </a:t>
            </a:r>
            <a:r>
              <a:rPr lang="en" sz="1333" u="sng">
                <a:solidFill>
                  <a:schemeClr val="hlink"/>
                </a:solidFill>
                <a:hlinkClick r:id="rId5"/>
              </a:rPr>
              <a:t>http://www.ee.cityu.edu.hk/~lmpo/lenna/Lenna97.html</a:t>
            </a:r>
            <a:r>
              <a:rPr lang="en" sz="1333"/>
              <a:t> </a:t>
            </a:r>
            <a:endParaRPr sz="1333"/>
          </a:p>
        </p:txBody>
      </p:sp>
    </p:spTree>
    <p:extLst>
      <p:ext uri="{BB962C8B-B14F-4D97-AF65-F5344CB8AC3E}">
        <p14:creationId xmlns:p14="http://schemas.microsoft.com/office/powerpoint/2010/main" val="3556431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6719</TotalTime>
  <Words>851</Words>
  <Application>Microsoft Office PowerPoint</Application>
  <PresentationFormat>Widescreen</PresentationFormat>
  <Paragraphs>84</Paragraphs>
  <Slides>29</Slides>
  <Notes>21</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7" baseType="lpstr">
      <vt:lpstr>ＭＳ Ｐゴシック</vt:lpstr>
      <vt:lpstr>Arial</vt:lpstr>
      <vt:lpstr>Arial Narrow</vt:lpstr>
      <vt:lpstr>Bahnschrift Condensed</vt:lpstr>
      <vt:lpstr>Bahnschrift SemiBold Condensed</vt:lpstr>
      <vt:lpstr>Bebas Neue</vt:lpstr>
      <vt:lpstr>Calibri</vt:lpstr>
      <vt:lpstr>Calibri Light</vt:lpstr>
      <vt:lpstr>Courier New</vt:lpstr>
      <vt:lpstr>Lato</vt:lpstr>
      <vt:lpstr>Roboto</vt:lpstr>
      <vt:lpstr>Times New Roman</vt:lpstr>
      <vt:lpstr>Verdana</vt:lpstr>
      <vt:lpstr>Vivaldi</vt:lpstr>
      <vt:lpstr>Wingdings</vt:lpstr>
      <vt:lpstr>powerpoint-template-apr7</vt:lpstr>
      <vt:lpstr>3_Custom Design</vt:lpstr>
      <vt:lpstr>Image</vt:lpstr>
      <vt:lpstr>FAKULTAS TEKNOLOGI INFORMASI</vt:lpstr>
      <vt:lpstr>PENGANTAR PENGOLAHAN CITRA</vt:lpstr>
      <vt:lpstr>Tujuan Pembelajaran</vt:lpstr>
      <vt:lpstr>PowerPoint Presentation</vt:lpstr>
      <vt:lpstr>Topik Pembahasan</vt:lpstr>
      <vt:lpstr>Apa itu Citra Digital?</vt:lpstr>
      <vt:lpstr>Apa itu Citra?</vt:lpstr>
      <vt:lpstr>Pengolahan Citra Digital</vt:lpstr>
      <vt:lpstr>Pengolahan Citra Digital</vt:lpstr>
      <vt:lpstr>Implementasi PCD: Pengenalan Pola</vt:lpstr>
      <vt:lpstr>Implementasi PCD: Face Detection / Recognition</vt:lpstr>
      <vt:lpstr>Implementasi PCD: Face movies</vt:lpstr>
      <vt:lpstr>Implementasi PCD: Automatic Age Progression</vt:lpstr>
      <vt:lpstr>Implementasi PCD: Recognition</vt:lpstr>
      <vt:lpstr>Beberapa contoh hasil riset</vt:lpstr>
      <vt:lpstr>Representasi Citra Digital</vt:lpstr>
      <vt:lpstr>Representasi Citra Digital</vt:lpstr>
      <vt:lpstr>Representasi Citra Digital</vt:lpstr>
      <vt:lpstr>Kuantisasi Citra</vt:lpstr>
      <vt:lpstr>PowerPoint Presentation</vt:lpstr>
      <vt:lpstr>Citra Keabuan</vt:lpstr>
      <vt:lpstr>Citra Berwarna (RGB)</vt:lpstr>
      <vt:lpstr>PowerPoint Presentation</vt:lpstr>
      <vt:lpstr>Kualitas Citra</vt:lpstr>
      <vt:lpstr>PowerPoint Presentation</vt:lpstr>
      <vt:lpstr>PowerPoint Presentation</vt:lpstr>
      <vt:lpstr>Tools Pengolahan Citra Digital</vt:lpstr>
      <vt:lpstr>Kesimpulan</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389</cp:revision>
  <dcterms:created xsi:type="dcterms:W3CDTF">2011-05-21T14:11:58Z</dcterms:created>
  <dcterms:modified xsi:type="dcterms:W3CDTF">2021-09-09T14:53:17Z</dcterms:modified>
</cp:coreProperties>
</file>